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7.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40"/>
  </p:notesMasterIdLst>
  <p:sldIdLst>
    <p:sldId id="256" r:id="rId2"/>
    <p:sldId id="353" r:id="rId3"/>
    <p:sldId id="259" r:id="rId4"/>
    <p:sldId id="261" r:id="rId5"/>
    <p:sldId id="296" r:id="rId6"/>
    <p:sldId id="376" r:id="rId7"/>
    <p:sldId id="377" r:id="rId8"/>
    <p:sldId id="297" r:id="rId9"/>
    <p:sldId id="302" r:id="rId10"/>
    <p:sldId id="380" r:id="rId11"/>
    <p:sldId id="354" r:id="rId12"/>
    <p:sldId id="355" r:id="rId13"/>
    <p:sldId id="365" r:id="rId14"/>
    <p:sldId id="356" r:id="rId15"/>
    <p:sldId id="358" r:id="rId16"/>
    <p:sldId id="360" r:id="rId17"/>
    <p:sldId id="361" r:id="rId18"/>
    <p:sldId id="364" r:id="rId19"/>
    <p:sldId id="298" r:id="rId20"/>
    <p:sldId id="303" r:id="rId21"/>
    <p:sldId id="312" r:id="rId22"/>
    <p:sldId id="313" r:id="rId23"/>
    <p:sldId id="367" r:id="rId24"/>
    <p:sldId id="368" r:id="rId25"/>
    <p:sldId id="299" r:id="rId26"/>
    <p:sldId id="304" r:id="rId27"/>
    <p:sldId id="378" r:id="rId28"/>
    <p:sldId id="369" r:id="rId29"/>
    <p:sldId id="379" r:id="rId30"/>
    <p:sldId id="370" r:id="rId31"/>
    <p:sldId id="371" r:id="rId32"/>
    <p:sldId id="372" r:id="rId33"/>
    <p:sldId id="349" r:id="rId34"/>
    <p:sldId id="373" r:id="rId35"/>
    <p:sldId id="301" r:id="rId36"/>
    <p:sldId id="306" r:id="rId37"/>
    <p:sldId id="374" r:id="rId38"/>
    <p:sldId id="262"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恆賢 林" initials="恆賢" lastIdx="1" clrIdx="0">
    <p:extLst>
      <p:ext uri="{19B8F6BF-5375-455C-9EA6-DF929625EA0E}">
        <p15:presenceInfo xmlns:p15="http://schemas.microsoft.com/office/powerpoint/2012/main" userId="bae23657295ba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E49C"/>
    <a:srgbClr val="FF9800"/>
    <a:srgbClr val="CC66FF"/>
    <a:srgbClr val="F49ADF"/>
    <a:srgbClr val="E937BF"/>
    <a:srgbClr val="000000"/>
    <a:srgbClr val="78F5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6548" autoAdjust="0"/>
  </p:normalViewPr>
  <p:slideViewPr>
    <p:cSldViewPr snapToGrid="0">
      <p:cViewPr>
        <p:scale>
          <a:sx n="100" d="100"/>
          <a:sy n="100" d="100"/>
        </p:scale>
        <p:origin x="-1286" y="-29"/>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1ED7-76E8-4EE4-BEA9-78EBEFDDB55F}" type="doc">
      <dgm:prSet loTypeId="urn:microsoft.com/office/officeart/2005/8/layout/chevron1" loCatId="process" qsTypeId="urn:microsoft.com/office/officeart/2005/8/quickstyle/simple2" qsCatId="simple" csTypeId="urn:microsoft.com/office/officeart/2005/8/colors/accent1_1" csCatId="accent1" phldr="1"/>
      <dgm:spPr/>
    </dgm:pt>
    <dgm:pt modelId="{057D18A4-D087-4CEC-9717-50AB52FF565A}">
      <dgm:prSet phldrT="[文字]" custT="1"/>
      <dgm:spPr/>
      <dgm:t>
        <a:bodyPr/>
        <a:lstStyle/>
        <a:p>
          <a:r>
            <a:rPr lang="zh-TW" altLang="en-US" sz="1400" b="1" dirty="0">
              <a:latin typeface="微軟正黑體" panose="020B0604030504040204" pitchFamily="34" charset="-120"/>
              <a:ea typeface="微軟正黑體" panose="020B0604030504040204" pitchFamily="34" charset="-120"/>
            </a:rPr>
            <a:t>緒論</a:t>
          </a:r>
        </a:p>
      </dgm:t>
    </dgm:pt>
    <dgm:pt modelId="{599C594B-963F-4C13-A6F6-E86FE4C67E09}" type="parTrans" cxnId="{F921F477-208E-43F2-8AD2-647CF38BA9B3}">
      <dgm:prSet/>
      <dgm:spPr/>
      <dgm:t>
        <a:bodyPr/>
        <a:lstStyle/>
        <a:p>
          <a:endParaRPr lang="zh-TW" altLang="en-US"/>
        </a:p>
      </dgm:t>
    </dgm:pt>
    <dgm:pt modelId="{D8B813F6-E7A2-4E27-A036-0DA2142A43D3}" type="sibTrans" cxnId="{F921F477-208E-43F2-8AD2-647CF38BA9B3}">
      <dgm:prSet/>
      <dgm:spPr/>
      <dgm:t>
        <a:bodyPr/>
        <a:lstStyle/>
        <a:p>
          <a:endParaRPr lang="zh-TW" altLang="en-US"/>
        </a:p>
      </dgm:t>
    </dgm:pt>
    <dgm:pt modelId="{988467C6-9C58-4A3B-BB69-BED95903C966}">
      <dgm:prSet phldrT="[文字]" custT="1"/>
      <dgm:spPr/>
      <dgm:t>
        <a:bodyPr/>
        <a:lstStyle/>
        <a:p>
          <a:r>
            <a:rPr lang="en-US" altLang="en-US" sz="1400" b="1" dirty="0">
              <a:latin typeface="微軟正黑體" panose="020B0604030504040204" pitchFamily="34" charset="-120"/>
              <a:ea typeface="微軟正黑體" panose="020B0604030504040204" pitchFamily="34" charset="-120"/>
            </a:rPr>
            <a:t>Arduino</a:t>
          </a:r>
          <a:r>
            <a:rPr lang="zh-TW" altLang="en-US" sz="1400" b="1" dirty="0">
              <a:latin typeface="微軟正黑體" panose="020B0604030504040204" pitchFamily="34" charset="-120"/>
              <a:ea typeface="微軟正黑體" panose="020B0604030504040204" pitchFamily="34" charset="-120"/>
            </a:rPr>
            <a:t>監測模組建置</a:t>
          </a:r>
        </a:p>
      </dgm:t>
    </dgm:pt>
    <dgm:pt modelId="{B5B10E8F-B058-4B5D-8CB7-F49758A1BCA7}" type="parTrans" cxnId="{BC6B19F2-AB63-4401-AC98-4EC09ADA55F7}">
      <dgm:prSet/>
      <dgm:spPr/>
      <dgm:t>
        <a:bodyPr/>
        <a:lstStyle/>
        <a:p>
          <a:endParaRPr lang="zh-TW" altLang="en-US"/>
        </a:p>
      </dgm:t>
    </dgm:pt>
    <dgm:pt modelId="{6F95EF20-0A24-4613-94AF-4C7ED1D68266}" type="sibTrans" cxnId="{BC6B19F2-AB63-4401-AC98-4EC09ADA55F7}">
      <dgm:prSet/>
      <dgm:spPr/>
      <dgm:t>
        <a:bodyPr/>
        <a:lstStyle/>
        <a:p>
          <a:endParaRPr lang="zh-TW" altLang="en-US"/>
        </a:p>
      </dgm:t>
    </dgm:pt>
    <dgm:pt modelId="{2A6992B7-A79A-4CFF-8A1B-3CC1B3BACCCE}">
      <dgm:prSet phldrT="[文字]" custT="1"/>
      <dgm:spPr/>
      <dgm:t>
        <a:bodyPr/>
        <a:lstStyle/>
        <a:p>
          <a:r>
            <a:rPr lang="zh-TW" altLang="en-US" sz="1400" b="1" dirty="0">
              <a:latin typeface="微軟正黑體" panose="020B0604030504040204" pitchFamily="34" charset="-120"/>
              <a:ea typeface="微軟正黑體" panose="020B0604030504040204" pitchFamily="34" charset="-120"/>
            </a:rPr>
            <a:t>結論與建議</a:t>
          </a:r>
        </a:p>
      </dgm:t>
    </dgm:pt>
    <dgm:pt modelId="{D8986597-8211-4BC2-955A-692657FE3ED1}" type="parTrans" cxnId="{EB8BD8CE-8296-4B68-BE92-BDF2D2C94881}">
      <dgm:prSet/>
      <dgm:spPr/>
      <dgm:t>
        <a:bodyPr/>
        <a:lstStyle/>
        <a:p>
          <a:endParaRPr lang="zh-TW" altLang="en-US"/>
        </a:p>
      </dgm:t>
    </dgm:pt>
    <dgm:pt modelId="{278744D2-A5E3-469D-9B5B-04A1F6FF1D46}" type="sibTrans" cxnId="{EB8BD8CE-8296-4B68-BE92-BDF2D2C94881}">
      <dgm:prSet/>
      <dgm:spPr/>
      <dgm:t>
        <a:bodyPr/>
        <a:lstStyle/>
        <a:p>
          <a:endParaRPr lang="zh-TW" altLang="en-US"/>
        </a:p>
      </dgm:t>
    </dgm:pt>
    <dgm:pt modelId="{DE6273B2-3589-4428-BBC0-9E4306A77880}">
      <dgm:prSet phldrT="[文字]" custT="1"/>
      <dgm:spPr/>
      <dgm:t>
        <a:bodyPr/>
        <a:lstStyle/>
        <a:p>
          <a:r>
            <a:rPr lang="zh-TW" altLang="en-US" sz="1400" b="1" dirty="0">
              <a:latin typeface="微軟正黑體" panose="020B0604030504040204" pitchFamily="34" charset="-120"/>
              <a:ea typeface="微軟正黑體" panose="020B0604030504040204" pitchFamily="34" charset="-120"/>
            </a:rPr>
            <a:t>建置</a:t>
          </a:r>
          <a:r>
            <a:rPr lang="en-US" altLang="en-US" sz="1400" b="1" dirty="0">
              <a:latin typeface="微軟正黑體" panose="020B0604030504040204" pitchFamily="34" charset="-120"/>
              <a:ea typeface="微軟正黑體" panose="020B0604030504040204" pitchFamily="34" charset="-120"/>
            </a:rPr>
            <a:t>Unity</a:t>
          </a:r>
          <a:br>
            <a:rPr lang="en-US" altLang="en-US" sz="1400" b="1" dirty="0">
              <a:latin typeface="微軟正黑體" panose="020B0604030504040204" pitchFamily="34" charset="-120"/>
              <a:ea typeface="微軟正黑體" panose="020B0604030504040204" pitchFamily="34" charset="-120"/>
            </a:rPr>
          </a:br>
          <a:r>
            <a:rPr lang="zh-TW" altLang="en-US" sz="1400" b="1" dirty="0">
              <a:latin typeface="微軟正黑體" panose="020B0604030504040204" pitchFamily="34" charset="-120"/>
              <a:ea typeface="微軟正黑體" panose="020B0604030504040204" pitchFamily="34" charset="-120"/>
            </a:rPr>
            <a:t>互動平台</a:t>
          </a:r>
        </a:p>
      </dgm:t>
    </dgm:pt>
    <dgm:pt modelId="{4733E035-4B51-4CCD-9B0D-6766017818B6}" type="parTrans" cxnId="{663F4128-CF88-4E57-A07C-C9877F56D2F3}">
      <dgm:prSet/>
      <dgm:spPr/>
      <dgm:t>
        <a:bodyPr/>
        <a:lstStyle/>
        <a:p>
          <a:endParaRPr lang="zh-TW" altLang="en-US"/>
        </a:p>
      </dgm:t>
    </dgm:pt>
    <dgm:pt modelId="{FAC5AAA0-07DE-4E11-BC1A-2A95D1C8316B}" type="sibTrans" cxnId="{663F4128-CF88-4E57-A07C-C9877F56D2F3}">
      <dgm:prSet/>
      <dgm:spPr/>
      <dgm:t>
        <a:bodyPr/>
        <a:lstStyle/>
        <a:p>
          <a:endParaRPr lang="zh-TW" altLang="en-US"/>
        </a:p>
      </dgm:t>
    </dgm:pt>
    <dgm:pt modelId="{3914A050-74F3-4FAD-A0E2-55B1CA48A4BE}">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動機與目的</a:t>
          </a:r>
        </a:p>
      </dgm:t>
    </dgm:pt>
    <dgm:pt modelId="{132F4346-1A22-4E8A-8070-5BA5377CB802}" type="parTrans" cxnId="{D1BF2D3B-47F6-4C9C-AF2B-85812E702BF2}">
      <dgm:prSet/>
      <dgm:spPr/>
      <dgm:t>
        <a:bodyPr/>
        <a:lstStyle/>
        <a:p>
          <a:endParaRPr lang="zh-TW" altLang="en-US"/>
        </a:p>
      </dgm:t>
    </dgm:pt>
    <dgm:pt modelId="{D1E8E7E3-0869-4FEA-8841-F48AEC1AA79E}" type="sibTrans" cxnId="{D1BF2D3B-47F6-4C9C-AF2B-85812E702BF2}">
      <dgm:prSet/>
      <dgm:spPr/>
      <dgm:t>
        <a:bodyPr/>
        <a:lstStyle/>
        <a:p>
          <a:endParaRPr lang="zh-TW" altLang="en-US"/>
        </a:p>
      </dgm:t>
    </dgm:pt>
    <dgm:pt modelId="{AC1B6B90-1795-4B3C-B258-A1019664AD18}">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方法與流程</a:t>
          </a:r>
        </a:p>
      </dgm:t>
    </dgm:pt>
    <dgm:pt modelId="{0B3CE127-3BBC-45E1-9823-182A27DC9867}" type="parTrans" cxnId="{2E8EA19F-B4F4-4F0D-9C1B-8A1A6E154353}">
      <dgm:prSet/>
      <dgm:spPr/>
      <dgm:t>
        <a:bodyPr/>
        <a:lstStyle/>
        <a:p>
          <a:endParaRPr lang="zh-TW" altLang="en-US"/>
        </a:p>
      </dgm:t>
    </dgm:pt>
    <dgm:pt modelId="{EBD2C486-90F2-48B1-A7EF-D2C05F13114C}" type="sibTrans" cxnId="{2E8EA19F-B4F4-4F0D-9C1B-8A1A6E154353}">
      <dgm:prSet/>
      <dgm:spPr/>
      <dgm:t>
        <a:bodyPr/>
        <a:lstStyle/>
        <a:p>
          <a:endParaRPr lang="zh-TW" altLang="en-US"/>
        </a:p>
      </dgm:t>
    </dgm:pt>
    <dgm:pt modelId="{B97113E7-A06E-4228-817B-C556663AEDB0}">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a:t>
          </a:r>
          <a:r>
            <a:rPr lang="zh-TW" sz="1100" dirty="0">
              <a:latin typeface="微軟正黑體" panose="020B0604030504040204" pitchFamily="34" charset="-120"/>
              <a:ea typeface="微軟正黑體" panose="020B0604030504040204" pitchFamily="34" charset="-120"/>
            </a:rPr>
            <a:t>開發工具</a:t>
          </a:r>
          <a:r>
            <a:rPr lang="zh-TW" altLang="zh-TW" sz="1100" dirty="0">
              <a:latin typeface="微軟正黑體" panose="020B0604030504040204" pitchFamily="34" charset="-120"/>
              <a:ea typeface="微軟正黑體" panose="020B0604030504040204" pitchFamily="34" charset="-120"/>
            </a:rPr>
            <a:t>介紹</a:t>
          </a:r>
          <a:endParaRPr lang="zh-TW" altLang="en-US" sz="1100" b="0" dirty="0">
            <a:latin typeface="微軟正黑體" panose="020B0604030504040204" pitchFamily="34" charset="-120"/>
            <a:ea typeface="微軟正黑體" panose="020B0604030504040204" pitchFamily="34" charset="-120"/>
          </a:endParaRPr>
        </a:p>
      </dgm:t>
    </dgm:pt>
    <dgm:pt modelId="{886D5E1F-123E-4F00-9A5D-D684567031AC}" type="parTrans" cxnId="{9B9A50C8-14F5-4E3B-A85D-72BC11F3D5A9}">
      <dgm:prSet/>
      <dgm:spPr/>
      <dgm:t>
        <a:bodyPr/>
        <a:lstStyle/>
        <a:p>
          <a:endParaRPr lang="zh-TW" altLang="en-US"/>
        </a:p>
      </dgm:t>
    </dgm:pt>
    <dgm:pt modelId="{D9AC54DD-37D5-4371-9AF2-478597CEBFE1}" type="sibTrans" cxnId="{9B9A50C8-14F5-4E3B-A85D-72BC11F3D5A9}">
      <dgm:prSet/>
      <dgm:spPr/>
      <dgm:t>
        <a:bodyPr/>
        <a:lstStyle/>
        <a:p>
          <a:endParaRPr lang="zh-TW" altLang="en-US"/>
        </a:p>
      </dgm:t>
    </dgm:pt>
    <dgm:pt modelId="{109DAD16-8C3D-4171-B93E-1ED47B07E475}">
      <dgm:prSet phldrT="[文字]" custT="1"/>
      <dgm:spPr/>
      <dgm:t>
        <a:bodyPr/>
        <a:lstStyle/>
        <a:p>
          <a:pPr marL="57150" lvl="1" indent="0" defTabSz="488950">
            <a:lnSpc>
              <a:spcPct val="90000"/>
            </a:lnSpc>
            <a:spcBef>
              <a:spcPct val="0"/>
            </a:spcBef>
            <a:spcAft>
              <a:spcPct val="15000"/>
            </a:spcAft>
          </a:pPr>
          <a:r>
            <a:rPr lang="zh-TW" altLang="en-US" sz="1100" b="0" dirty="0">
              <a:latin typeface="微軟正黑體" panose="020B0604030504040204" pitchFamily="34" charset="-120"/>
              <a:ea typeface="微軟正黑體" panose="020B0604030504040204" pitchFamily="34" charset="-120"/>
            </a:rPr>
            <a:t> 軌道模型建置流程</a:t>
          </a:r>
        </a:p>
      </dgm:t>
    </dgm:pt>
    <dgm:pt modelId="{4770E3E0-3EE4-4B89-A69D-C34877D2EAE0}" type="parTrans" cxnId="{3E4DBA70-44B5-49B1-BF6F-01E9B5608FC3}">
      <dgm:prSet/>
      <dgm:spPr/>
      <dgm:t>
        <a:bodyPr/>
        <a:lstStyle/>
        <a:p>
          <a:endParaRPr lang="zh-TW" altLang="en-US"/>
        </a:p>
      </dgm:t>
    </dgm:pt>
    <dgm:pt modelId="{25128045-5DB0-4D01-BC7C-92FA280C3121}" type="sibTrans" cxnId="{3E4DBA70-44B5-49B1-BF6F-01E9B5608FC3}">
      <dgm:prSet/>
      <dgm:spPr/>
      <dgm:t>
        <a:bodyPr/>
        <a:lstStyle/>
        <a:p>
          <a:endParaRPr lang="zh-TW" altLang="en-US"/>
        </a:p>
      </dgm:t>
    </dgm:pt>
    <dgm:pt modelId="{EE21015E-3A75-4476-8E6A-3ECE9037FD10}">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監測成果與</a:t>
          </a:r>
          <a:br>
            <a:rPr lang="en-US" altLang="zh-TW" sz="1400" b="1" dirty="0">
              <a:latin typeface="微軟正黑體" panose="020B0604030504040204" pitchFamily="34" charset="-120"/>
              <a:ea typeface="微軟正黑體" panose="020B0604030504040204" pitchFamily="34" charset="-120"/>
            </a:rPr>
          </a:br>
          <a:r>
            <a:rPr lang="zh-TW" altLang="en-US" sz="1400" b="1" dirty="0">
              <a:latin typeface="微軟正黑體" panose="020B0604030504040204" pitchFamily="34" charset="-120"/>
              <a:ea typeface="微軟正黑體" panose="020B0604030504040204" pitchFamily="34" charset="-120"/>
            </a:rPr>
            <a:t>互動平台應用</a:t>
          </a:r>
        </a:p>
      </dgm:t>
    </dgm:pt>
    <dgm:pt modelId="{E4F89FB9-6971-4896-A20D-0ECDCE6B1356}" type="parTrans" cxnId="{435A48FA-A015-4E1B-92DE-2DCB75B1368F}">
      <dgm:prSet/>
      <dgm:spPr/>
      <dgm:t>
        <a:bodyPr/>
        <a:lstStyle/>
        <a:p>
          <a:endParaRPr lang="zh-TW" altLang="en-US"/>
        </a:p>
      </dgm:t>
    </dgm:pt>
    <dgm:pt modelId="{03170A97-E48D-4EBB-B4DA-5E08343FE1B2}" type="sibTrans" cxnId="{435A48FA-A015-4E1B-92DE-2DCB75B1368F}">
      <dgm:prSet/>
      <dgm:spPr/>
      <dgm:t>
        <a:bodyPr/>
        <a:lstStyle/>
        <a:p>
          <a:endParaRPr lang="zh-TW" altLang="en-US"/>
        </a:p>
      </dgm:t>
    </dgm:pt>
    <dgm:pt modelId="{750378FD-F7B8-47BA-A203-F560A63B24AC}">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結論</a:t>
          </a:r>
        </a:p>
      </dgm:t>
    </dgm:pt>
    <dgm:pt modelId="{EB8A4E04-8F27-4F75-AC27-40E7242459D2}" type="parTrans" cxnId="{4E514E6F-B4B2-4ACF-9DC9-2EF108440FFB}">
      <dgm:prSet/>
      <dgm:spPr/>
      <dgm:t>
        <a:bodyPr/>
        <a:lstStyle/>
        <a:p>
          <a:endParaRPr lang="zh-TW" altLang="en-US"/>
        </a:p>
      </dgm:t>
    </dgm:pt>
    <dgm:pt modelId="{881AA227-A824-44BA-B248-F3D4FD088070}" type="sibTrans" cxnId="{4E514E6F-B4B2-4ACF-9DC9-2EF108440FFB}">
      <dgm:prSet/>
      <dgm:spPr/>
      <dgm:t>
        <a:bodyPr/>
        <a:lstStyle/>
        <a:p>
          <a:endParaRPr lang="zh-TW" altLang="en-US"/>
        </a:p>
      </dgm:t>
    </dgm:pt>
    <dgm:pt modelId="{92326991-9C6A-418C-903B-E6F1042BEBF1}">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建議</a:t>
          </a:r>
        </a:p>
      </dgm:t>
    </dgm:pt>
    <dgm:pt modelId="{23D939AB-3911-4B46-BBE3-CDF684A4D31B}" type="parTrans" cxnId="{E7040181-3BB7-439A-9DBD-8169B754CD72}">
      <dgm:prSet/>
      <dgm:spPr/>
      <dgm:t>
        <a:bodyPr/>
        <a:lstStyle/>
        <a:p>
          <a:endParaRPr lang="zh-TW" altLang="en-US"/>
        </a:p>
      </dgm:t>
    </dgm:pt>
    <dgm:pt modelId="{F1F0276F-3114-4CC4-8372-CCB4E8345166}" type="sibTrans" cxnId="{E7040181-3BB7-439A-9DBD-8169B754CD72}">
      <dgm:prSet/>
      <dgm:spPr/>
      <dgm:t>
        <a:bodyPr/>
        <a:lstStyle/>
        <a:p>
          <a:endParaRPr lang="zh-TW" altLang="en-US"/>
        </a:p>
      </dgm:t>
    </dgm:pt>
    <dgm:pt modelId="{443C2455-9D20-4F6F-AEA4-C5E131BF3A9E}">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成本估算</a:t>
          </a:r>
        </a:p>
      </dgm:t>
    </dgm:pt>
    <dgm:pt modelId="{20B2890A-617D-4931-824A-4EE0A78BC375}" type="parTrans" cxnId="{AE5A78EE-DBD6-4430-B17D-FF7CBD08B761}">
      <dgm:prSet/>
      <dgm:spPr/>
      <dgm:t>
        <a:bodyPr/>
        <a:lstStyle/>
        <a:p>
          <a:endParaRPr lang="zh-TW" altLang="en-US"/>
        </a:p>
      </dgm:t>
    </dgm:pt>
    <dgm:pt modelId="{7E5E24CD-51A8-410C-8819-82C8B55B127B}" type="sibTrans" cxnId="{AE5A78EE-DBD6-4430-B17D-FF7CBD08B761}">
      <dgm:prSet/>
      <dgm:spPr/>
      <dgm:t>
        <a:bodyPr/>
        <a:lstStyle/>
        <a:p>
          <a:endParaRPr lang="zh-TW" altLang="en-US"/>
        </a:p>
      </dgm:t>
    </dgm:pt>
    <dgm:pt modelId="{5D0E4ABC-F926-4B1E-8E86-BEE3BDE51426}">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監測成果</a:t>
          </a:r>
        </a:p>
      </dgm:t>
    </dgm:pt>
    <dgm:pt modelId="{DCEB9EE0-9A09-4815-8D10-F73653E28A0A}" type="parTrans" cxnId="{DB39B750-FAC5-4779-9E86-8F98C425E21C}">
      <dgm:prSet/>
      <dgm:spPr/>
      <dgm:t>
        <a:bodyPr/>
        <a:lstStyle/>
        <a:p>
          <a:endParaRPr lang="zh-TW" altLang="en-US"/>
        </a:p>
      </dgm:t>
    </dgm:pt>
    <dgm:pt modelId="{0A328417-C1AD-4977-9492-068F1159A573}" type="sibTrans" cxnId="{DB39B750-FAC5-4779-9E86-8F98C425E21C}">
      <dgm:prSet/>
      <dgm:spPr/>
      <dgm:t>
        <a:bodyPr/>
        <a:lstStyle/>
        <a:p>
          <a:endParaRPr lang="zh-TW" altLang="en-US"/>
        </a:p>
      </dgm:t>
    </dgm:pt>
    <dgm:pt modelId="{037F3135-3B20-4D94-BE8F-448B2C80D203}">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文獻回顧</a:t>
          </a:r>
        </a:p>
      </dgm:t>
    </dgm:pt>
    <dgm:pt modelId="{57A12B18-E807-4A4A-9BD2-93E6873BE984}" type="parTrans" cxnId="{C4BE8300-E0AB-4163-9BED-4826C70CF96C}">
      <dgm:prSet/>
      <dgm:spPr/>
      <dgm:t>
        <a:bodyPr/>
        <a:lstStyle/>
        <a:p>
          <a:endParaRPr lang="zh-TW" altLang="en-US"/>
        </a:p>
      </dgm:t>
    </dgm:pt>
    <dgm:pt modelId="{D3E84685-DA9A-41E7-B518-3DB2A0B6253F}" type="sibTrans" cxnId="{C4BE8300-E0AB-4163-9BED-4826C70CF96C}">
      <dgm:prSet/>
      <dgm:spPr/>
      <dgm:t>
        <a:bodyPr/>
        <a:lstStyle/>
        <a:p>
          <a:endParaRPr lang="zh-TW" altLang="en-US"/>
        </a:p>
      </dgm:t>
    </dgm:pt>
    <dgm:pt modelId="{E4F2BE7D-D257-4609-AA39-95596DFBC2A4}">
      <dgm:prSet phldrT="[文字]" custT="1"/>
      <dgm:spPr/>
      <dgm:t>
        <a:bodyPr/>
        <a:lstStyle/>
        <a:p>
          <a:pPr marL="57150" lvl="1" indent="0" defTabSz="488950">
            <a:lnSpc>
              <a:spcPct val="90000"/>
            </a:lnSpc>
            <a:spcBef>
              <a:spcPct val="0"/>
            </a:spcBef>
            <a:spcAft>
              <a:spcPct val="15000"/>
            </a:spcAft>
          </a:pPr>
          <a:r>
            <a:rPr lang="zh-TW" altLang="en-US" sz="1100" b="0" dirty="0">
              <a:latin typeface="微軟正黑體" panose="020B0604030504040204" pitchFamily="34" charset="-120"/>
              <a:ea typeface="微軟正黑體" panose="020B0604030504040204" pitchFamily="34" charset="-120"/>
            </a:rPr>
            <a:t> 互動平台介面</a:t>
          </a:r>
        </a:p>
      </dgm:t>
    </dgm:pt>
    <dgm:pt modelId="{9907B3D1-C2DE-4652-869B-7ECD22B4C72C}" type="parTrans" cxnId="{A977A56C-4AAE-4D64-A17C-1A598D74C59A}">
      <dgm:prSet/>
      <dgm:spPr/>
      <dgm:t>
        <a:bodyPr/>
        <a:lstStyle/>
        <a:p>
          <a:endParaRPr lang="zh-TW" altLang="en-US"/>
        </a:p>
      </dgm:t>
    </dgm:pt>
    <dgm:pt modelId="{FA1C7C48-F566-4273-B26B-185A66DD9C8B}" type="sibTrans" cxnId="{A977A56C-4AAE-4D64-A17C-1A598D74C59A}">
      <dgm:prSet/>
      <dgm:spPr/>
      <dgm:t>
        <a:bodyPr/>
        <a:lstStyle/>
        <a:p>
          <a:endParaRPr lang="zh-TW" altLang="en-US"/>
        </a:p>
      </dgm:t>
    </dgm:pt>
    <dgm:pt modelId="{C1A334D2-0D23-4303-8556-43B5AACA99E3}">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互動平台應用</a:t>
          </a:r>
        </a:p>
      </dgm:t>
    </dgm:pt>
    <dgm:pt modelId="{18EF8E70-6437-4960-9574-4970992BF169}" type="parTrans" cxnId="{A1563C8C-B6F9-4708-BB15-CF8BD26CA280}">
      <dgm:prSet/>
      <dgm:spPr/>
      <dgm:t>
        <a:bodyPr/>
        <a:lstStyle/>
        <a:p>
          <a:endParaRPr lang="zh-TW" altLang="en-US"/>
        </a:p>
      </dgm:t>
    </dgm:pt>
    <dgm:pt modelId="{2DC6B5A2-AB98-44F0-A0BC-7B19873766A5}" type="sibTrans" cxnId="{A1563C8C-B6F9-4708-BB15-CF8BD26CA280}">
      <dgm:prSet/>
      <dgm:spPr/>
      <dgm:t>
        <a:bodyPr/>
        <a:lstStyle/>
        <a:p>
          <a:endParaRPr lang="zh-TW" altLang="en-US"/>
        </a:p>
      </dgm:t>
    </dgm:pt>
    <dgm:pt modelId="{68567E76-190D-40F7-81F9-42EBF793FACA}">
      <dgm:prSet phldrT="[文字]" custT="1"/>
      <dgm:spPr/>
      <dgm:t>
        <a:bodyPr/>
        <a:lstStyle/>
        <a:p>
          <a:pPr marL="57150" lvl="1" indent="0" defTabSz="488950">
            <a:lnSpc>
              <a:spcPct val="90000"/>
            </a:lnSpc>
            <a:spcBef>
              <a:spcPct val="0"/>
            </a:spcBef>
            <a:spcAft>
              <a:spcPct val="15000"/>
            </a:spcAft>
          </a:pPr>
          <a:r>
            <a:rPr lang="zh-TW" altLang="en-US" sz="1100" b="0" dirty="0">
              <a:latin typeface="微軟正黑體" panose="020B0604030504040204" pitchFamily="34" charset="-120"/>
              <a:ea typeface="微軟正黑體" panose="020B0604030504040204" pitchFamily="34" charset="-120"/>
            </a:rPr>
            <a:t> 使用軟體介紹</a:t>
          </a:r>
        </a:p>
      </dgm:t>
    </dgm:pt>
    <dgm:pt modelId="{3389ECF9-D6F2-46E7-B602-2567C0B7EF47}" type="sibTrans" cxnId="{5A578E34-C5E6-45DD-AFDB-ABD40B816A16}">
      <dgm:prSet/>
      <dgm:spPr/>
      <dgm:t>
        <a:bodyPr/>
        <a:lstStyle/>
        <a:p>
          <a:endParaRPr lang="zh-TW" altLang="en-US"/>
        </a:p>
      </dgm:t>
    </dgm:pt>
    <dgm:pt modelId="{00905616-06E3-4320-AB1E-0768F2D6C89A}" type="parTrans" cxnId="{5A578E34-C5E6-45DD-AFDB-ABD40B816A16}">
      <dgm:prSet/>
      <dgm:spPr/>
      <dgm:t>
        <a:bodyPr/>
        <a:lstStyle/>
        <a:p>
          <a:endParaRPr lang="zh-TW" altLang="en-US"/>
        </a:p>
      </dgm:t>
    </dgm:pt>
    <dgm:pt modelId="{D944417B-41E7-40C5-BA3E-9FE68BD67B4C}">
      <dgm:prSet phldrT="[文字]" custT="1"/>
      <dgm:spPr/>
      <dgm:t>
        <a:bodyPr/>
        <a:lstStyle/>
        <a:p>
          <a:pPr>
            <a:buFont typeface="Arial" panose="020B0604020202020204" pitchFamily="34" charset="0"/>
            <a:buChar char="•"/>
          </a:pPr>
          <a:r>
            <a:rPr lang="zh-TW" altLang="en-US" sz="1100" b="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整合</a:t>
          </a:r>
          <a:r>
            <a:rPr lang="zh-TW" sz="1100" dirty="0">
              <a:latin typeface="微軟正黑體" panose="020B0604030504040204" pitchFamily="34" charset="-120"/>
              <a:ea typeface="微軟正黑體" panose="020B0604030504040204" pitchFamily="34" charset="-120"/>
            </a:rPr>
            <a:t>製作與量測流程</a:t>
          </a:r>
          <a:endParaRPr lang="zh-TW" altLang="en-US" sz="1100" b="0" dirty="0">
            <a:latin typeface="微軟正黑體" panose="020B0604030504040204" pitchFamily="34" charset="-120"/>
            <a:ea typeface="微軟正黑體" panose="020B0604030504040204" pitchFamily="34" charset="-120"/>
          </a:endParaRPr>
        </a:p>
      </dgm:t>
    </dgm:pt>
    <dgm:pt modelId="{3D4EEA8F-CD17-4EEB-9F4A-59229BB9C190}" type="parTrans" cxnId="{19922961-77FE-4495-9140-F6AEF4761ECC}">
      <dgm:prSet/>
      <dgm:spPr/>
      <dgm:t>
        <a:bodyPr/>
        <a:lstStyle/>
        <a:p>
          <a:endParaRPr lang="zh-TW" altLang="en-US"/>
        </a:p>
      </dgm:t>
    </dgm:pt>
    <dgm:pt modelId="{F7D996A0-3591-4F24-8CA8-730284B310DB}" type="sibTrans" cxnId="{19922961-77FE-4495-9140-F6AEF4761ECC}">
      <dgm:prSet/>
      <dgm:spPr/>
      <dgm:t>
        <a:bodyPr/>
        <a:lstStyle/>
        <a:p>
          <a:endParaRPr lang="zh-TW" altLang="en-US"/>
        </a:p>
      </dgm:t>
    </dgm:pt>
    <dgm:pt modelId="{DBE1F68F-A381-43E4-9744-CDBA603EA380}" type="pres">
      <dgm:prSet presAssocID="{CA241ED7-76E8-4EE4-BEA9-78EBEFDDB55F}" presName="Name0" presStyleCnt="0">
        <dgm:presLayoutVars>
          <dgm:dir/>
          <dgm:animLvl val="lvl"/>
          <dgm:resizeHandles val="exact"/>
        </dgm:presLayoutVars>
      </dgm:prSet>
      <dgm:spPr/>
    </dgm:pt>
    <dgm:pt modelId="{A83105B6-A2C5-496E-BB65-9AF925D13236}" type="pres">
      <dgm:prSet presAssocID="{057D18A4-D087-4CEC-9717-50AB52FF565A}" presName="composite" presStyleCnt="0"/>
      <dgm:spPr/>
    </dgm:pt>
    <dgm:pt modelId="{3F5D96D8-BFB6-461C-B2D5-0F9378A953E5}" type="pres">
      <dgm:prSet presAssocID="{057D18A4-D087-4CEC-9717-50AB52FF565A}" presName="parTx" presStyleLbl="node1" presStyleIdx="0" presStyleCnt="5">
        <dgm:presLayoutVars>
          <dgm:chMax val="0"/>
          <dgm:chPref val="0"/>
          <dgm:bulletEnabled val="1"/>
        </dgm:presLayoutVars>
      </dgm:prSet>
      <dgm:spPr/>
    </dgm:pt>
    <dgm:pt modelId="{120458FF-7823-4A65-BA39-4DA5A4D4B238}" type="pres">
      <dgm:prSet presAssocID="{057D18A4-D087-4CEC-9717-50AB52FF565A}" presName="desTx" presStyleLbl="revTx" presStyleIdx="0" presStyleCnt="5" custLinFactNeighborX="6070">
        <dgm:presLayoutVars>
          <dgm:bulletEnabled val="1"/>
        </dgm:presLayoutVars>
      </dgm:prSet>
      <dgm:spPr/>
    </dgm:pt>
    <dgm:pt modelId="{7165CD3E-6235-4C5B-8B10-1312D0EEDD8D}" type="pres">
      <dgm:prSet presAssocID="{D8B813F6-E7A2-4E27-A036-0DA2142A43D3}" presName="space" presStyleCnt="0"/>
      <dgm:spPr/>
    </dgm:pt>
    <dgm:pt modelId="{63604921-CE1E-46CE-A7F2-CAA7BADF7B87}" type="pres">
      <dgm:prSet presAssocID="{988467C6-9C58-4A3B-BB69-BED95903C966}" presName="composite" presStyleCnt="0"/>
      <dgm:spPr/>
    </dgm:pt>
    <dgm:pt modelId="{B4990BA4-7B52-4A4E-BC04-ABD036E8C957}" type="pres">
      <dgm:prSet presAssocID="{988467C6-9C58-4A3B-BB69-BED95903C966}" presName="parTx" presStyleLbl="node1" presStyleIdx="1" presStyleCnt="5">
        <dgm:presLayoutVars>
          <dgm:chMax val="0"/>
          <dgm:chPref val="0"/>
          <dgm:bulletEnabled val="1"/>
        </dgm:presLayoutVars>
      </dgm:prSet>
      <dgm:spPr/>
    </dgm:pt>
    <dgm:pt modelId="{19B61E02-D412-478B-9DFE-5052BBF34602}" type="pres">
      <dgm:prSet presAssocID="{988467C6-9C58-4A3B-BB69-BED95903C966}" presName="desTx" presStyleLbl="revTx" presStyleIdx="1" presStyleCnt="5" custLinFactNeighborX="6070">
        <dgm:presLayoutVars>
          <dgm:bulletEnabled val="1"/>
        </dgm:presLayoutVars>
      </dgm:prSet>
      <dgm:spPr/>
    </dgm:pt>
    <dgm:pt modelId="{07049460-6485-4E5B-9C38-CC01839CE1E0}" type="pres">
      <dgm:prSet presAssocID="{6F95EF20-0A24-4613-94AF-4C7ED1D68266}" presName="space" presStyleCnt="0"/>
      <dgm:spPr/>
    </dgm:pt>
    <dgm:pt modelId="{7B389F6B-F2E6-41BA-A1CF-9069B5B01616}" type="pres">
      <dgm:prSet presAssocID="{DE6273B2-3589-4428-BBC0-9E4306A77880}" presName="composite" presStyleCnt="0"/>
      <dgm:spPr/>
    </dgm:pt>
    <dgm:pt modelId="{C5BA1060-F6DB-479B-A00B-7E6DC8A221D2}" type="pres">
      <dgm:prSet presAssocID="{DE6273B2-3589-4428-BBC0-9E4306A77880}" presName="parTx" presStyleLbl="node1" presStyleIdx="2" presStyleCnt="5">
        <dgm:presLayoutVars>
          <dgm:chMax val="0"/>
          <dgm:chPref val="0"/>
          <dgm:bulletEnabled val="1"/>
        </dgm:presLayoutVars>
      </dgm:prSet>
      <dgm:spPr/>
    </dgm:pt>
    <dgm:pt modelId="{58824B09-6DA8-4955-85DC-4CFCD83FFA54}" type="pres">
      <dgm:prSet presAssocID="{DE6273B2-3589-4428-BBC0-9E4306A77880}" presName="desTx" presStyleLbl="revTx" presStyleIdx="2" presStyleCnt="5" custLinFactNeighborX="6070">
        <dgm:presLayoutVars>
          <dgm:bulletEnabled val="1"/>
        </dgm:presLayoutVars>
      </dgm:prSet>
      <dgm:spPr/>
    </dgm:pt>
    <dgm:pt modelId="{1A6B34D1-A629-4538-A08D-AA32B7FFC182}" type="pres">
      <dgm:prSet presAssocID="{FAC5AAA0-07DE-4E11-BC1A-2A95D1C8316B}" presName="space" presStyleCnt="0"/>
      <dgm:spPr/>
    </dgm:pt>
    <dgm:pt modelId="{4681431F-C232-498B-869F-5B96D0B7539F}" type="pres">
      <dgm:prSet presAssocID="{EE21015E-3A75-4476-8E6A-3ECE9037FD10}" presName="composite" presStyleCnt="0"/>
      <dgm:spPr/>
    </dgm:pt>
    <dgm:pt modelId="{1A271E86-46E2-43EE-9FD7-5088D5BAA9C8}" type="pres">
      <dgm:prSet presAssocID="{EE21015E-3A75-4476-8E6A-3ECE9037FD10}" presName="parTx" presStyleLbl="node1" presStyleIdx="3" presStyleCnt="5">
        <dgm:presLayoutVars>
          <dgm:chMax val="0"/>
          <dgm:chPref val="0"/>
          <dgm:bulletEnabled val="1"/>
        </dgm:presLayoutVars>
      </dgm:prSet>
      <dgm:spPr/>
    </dgm:pt>
    <dgm:pt modelId="{F1BB671D-216C-4A88-B9D6-8E00198A8E7A}" type="pres">
      <dgm:prSet presAssocID="{EE21015E-3A75-4476-8E6A-3ECE9037FD10}" presName="desTx" presStyleLbl="revTx" presStyleIdx="3" presStyleCnt="5">
        <dgm:presLayoutVars>
          <dgm:bulletEnabled val="1"/>
        </dgm:presLayoutVars>
      </dgm:prSet>
      <dgm:spPr/>
    </dgm:pt>
    <dgm:pt modelId="{2E5DA545-3AD0-41F9-A0C6-93BE4D8FE5BE}" type="pres">
      <dgm:prSet presAssocID="{03170A97-E48D-4EBB-B4DA-5E08343FE1B2}" presName="space" presStyleCnt="0"/>
      <dgm:spPr/>
    </dgm:pt>
    <dgm:pt modelId="{9E2FF4A0-5454-46E2-B2A7-279488005176}" type="pres">
      <dgm:prSet presAssocID="{2A6992B7-A79A-4CFF-8A1B-3CC1B3BACCCE}" presName="composite" presStyleCnt="0"/>
      <dgm:spPr/>
    </dgm:pt>
    <dgm:pt modelId="{05DC6D68-0BD3-4438-A851-BED7D22B020F}" type="pres">
      <dgm:prSet presAssocID="{2A6992B7-A79A-4CFF-8A1B-3CC1B3BACCCE}" presName="parTx" presStyleLbl="node1" presStyleIdx="4" presStyleCnt="5">
        <dgm:presLayoutVars>
          <dgm:chMax val="0"/>
          <dgm:chPref val="0"/>
          <dgm:bulletEnabled val="1"/>
        </dgm:presLayoutVars>
      </dgm:prSet>
      <dgm:spPr/>
    </dgm:pt>
    <dgm:pt modelId="{DD819453-2606-4E42-B9D5-5CB478059767}" type="pres">
      <dgm:prSet presAssocID="{2A6992B7-A79A-4CFF-8A1B-3CC1B3BACCCE}" presName="desTx" presStyleLbl="revTx" presStyleIdx="4" presStyleCnt="5" custLinFactNeighborX="6070">
        <dgm:presLayoutVars>
          <dgm:bulletEnabled val="1"/>
        </dgm:presLayoutVars>
      </dgm:prSet>
      <dgm:spPr/>
    </dgm:pt>
  </dgm:ptLst>
  <dgm:cxnLst>
    <dgm:cxn modelId="{C4BE8300-E0AB-4163-9BED-4826C70CF96C}" srcId="{057D18A4-D087-4CEC-9717-50AB52FF565A}" destId="{037F3135-3B20-4D94-BE8F-448B2C80D203}" srcOrd="2" destOrd="0" parTransId="{57A12B18-E807-4A4A-9BD2-93E6873BE984}" sibTransId="{D3E84685-DA9A-41E7-B518-3DB2A0B6253F}"/>
    <dgm:cxn modelId="{17A6480A-D7C4-4DE4-B02D-1CDA95FD5522}" type="presOf" srcId="{68567E76-190D-40F7-81F9-42EBF793FACA}" destId="{58824B09-6DA8-4955-85DC-4CFCD83FFA54}" srcOrd="0" destOrd="0" presId="urn:microsoft.com/office/officeart/2005/8/layout/chevron1"/>
    <dgm:cxn modelId="{C7915E0D-2324-41F5-BE43-97372D555033}" type="presOf" srcId="{443C2455-9D20-4F6F-AEA4-C5E131BF3A9E}" destId="{19B61E02-D412-478B-9DFE-5052BBF34602}" srcOrd="0" destOrd="2" presId="urn:microsoft.com/office/officeart/2005/8/layout/chevron1"/>
    <dgm:cxn modelId="{2D01E019-A119-46F6-B419-AF02065E7161}" type="presOf" srcId="{109DAD16-8C3D-4171-B93E-1ED47B07E475}" destId="{58824B09-6DA8-4955-85DC-4CFCD83FFA54}" srcOrd="0" destOrd="1" presId="urn:microsoft.com/office/officeart/2005/8/layout/chevron1"/>
    <dgm:cxn modelId="{BE2D8224-3415-4262-B383-FF5EDD5A8C6C}" type="presOf" srcId="{DE6273B2-3589-4428-BBC0-9E4306A77880}" destId="{C5BA1060-F6DB-479B-A00B-7E6DC8A221D2}" srcOrd="0" destOrd="0" presId="urn:microsoft.com/office/officeart/2005/8/layout/chevron1"/>
    <dgm:cxn modelId="{663F4128-CF88-4E57-A07C-C9877F56D2F3}" srcId="{CA241ED7-76E8-4EE4-BEA9-78EBEFDDB55F}" destId="{DE6273B2-3589-4428-BBC0-9E4306A77880}" srcOrd="2" destOrd="0" parTransId="{4733E035-4B51-4CCD-9B0D-6766017818B6}" sibTransId="{FAC5AAA0-07DE-4E11-BC1A-2A95D1C8316B}"/>
    <dgm:cxn modelId="{C3B50F33-D226-4EBA-820E-096EA144222A}" type="presOf" srcId="{057D18A4-D087-4CEC-9717-50AB52FF565A}" destId="{3F5D96D8-BFB6-461C-B2D5-0F9378A953E5}" srcOrd="0" destOrd="0" presId="urn:microsoft.com/office/officeart/2005/8/layout/chevron1"/>
    <dgm:cxn modelId="{5A578E34-C5E6-45DD-AFDB-ABD40B816A16}" srcId="{DE6273B2-3589-4428-BBC0-9E4306A77880}" destId="{68567E76-190D-40F7-81F9-42EBF793FACA}" srcOrd="0" destOrd="0" parTransId="{00905616-06E3-4320-AB1E-0768F2D6C89A}" sibTransId="{3389ECF9-D6F2-46E7-B602-2567C0B7EF47}"/>
    <dgm:cxn modelId="{D1BF2D3B-47F6-4C9C-AF2B-85812E702BF2}" srcId="{057D18A4-D087-4CEC-9717-50AB52FF565A}" destId="{3914A050-74F3-4FAD-A0E2-55B1CA48A4BE}" srcOrd="0" destOrd="0" parTransId="{132F4346-1A22-4E8A-8070-5BA5377CB802}" sibTransId="{D1E8E7E3-0869-4FEA-8841-F48AEC1AA79E}"/>
    <dgm:cxn modelId="{47B0F63D-0491-4B1D-BE56-D211F34286B7}" type="presOf" srcId="{750378FD-F7B8-47BA-A203-F560A63B24AC}" destId="{DD819453-2606-4E42-B9D5-5CB478059767}" srcOrd="0" destOrd="0" presId="urn:microsoft.com/office/officeart/2005/8/layout/chevron1"/>
    <dgm:cxn modelId="{53838C5D-C472-4CCE-94DB-DDEDBBCBE601}" type="presOf" srcId="{CA241ED7-76E8-4EE4-BEA9-78EBEFDDB55F}" destId="{DBE1F68F-A381-43E4-9744-CDBA603EA380}" srcOrd="0" destOrd="0" presId="urn:microsoft.com/office/officeart/2005/8/layout/chevron1"/>
    <dgm:cxn modelId="{63D67760-30DC-4F64-86CF-B3176E64362F}" type="presOf" srcId="{5D0E4ABC-F926-4B1E-8E86-BEE3BDE51426}" destId="{F1BB671D-216C-4A88-B9D6-8E00198A8E7A}" srcOrd="0" destOrd="0" presId="urn:microsoft.com/office/officeart/2005/8/layout/chevron1"/>
    <dgm:cxn modelId="{19922961-77FE-4495-9140-F6AEF4761ECC}" srcId="{988467C6-9C58-4A3B-BB69-BED95903C966}" destId="{D944417B-41E7-40C5-BA3E-9FE68BD67B4C}" srcOrd="1" destOrd="0" parTransId="{3D4EEA8F-CD17-4EEB-9F4A-59229BB9C190}" sibTransId="{F7D996A0-3591-4F24-8CA8-730284B310DB}"/>
    <dgm:cxn modelId="{8A402564-1462-4D0C-B000-739C649E041C}" type="presOf" srcId="{92326991-9C6A-418C-903B-E6F1042BEBF1}" destId="{DD819453-2606-4E42-B9D5-5CB478059767}" srcOrd="0" destOrd="1" presId="urn:microsoft.com/office/officeart/2005/8/layout/chevron1"/>
    <dgm:cxn modelId="{765E1D45-AF85-4F8B-9991-FEC15680CDF9}" type="presOf" srcId="{988467C6-9C58-4A3B-BB69-BED95903C966}" destId="{B4990BA4-7B52-4A4E-BC04-ABD036E8C957}" srcOrd="0" destOrd="0" presId="urn:microsoft.com/office/officeart/2005/8/layout/chevron1"/>
    <dgm:cxn modelId="{A977A56C-4AAE-4D64-A17C-1A598D74C59A}" srcId="{DE6273B2-3589-4428-BBC0-9E4306A77880}" destId="{E4F2BE7D-D257-4609-AA39-95596DFBC2A4}" srcOrd="2" destOrd="0" parTransId="{9907B3D1-C2DE-4652-869B-7ECD22B4C72C}" sibTransId="{FA1C7C48-F566-4273-B26B-185A66DD9C8B}"/>
    <dgm:cxn modelId="{4E514E6F-B4B2-4ACF-9DC9-2EF108440FFB}" srcId="{2A6992B7-A79A-4CFF-8A1B-3CC1B3BACCCE}" destId="{750378FD-F7B8-47BA-A203-F560A63B24AC}" srcOrd="0" destOrd="0" parTransId="{EB8A4E04-8F27-4F75-AC27-40E7242459D2}" sibTransId="{881AA227-A824-44BA-B248-F3D4FD088070}"/>
    <dgm:cxn modelId="{DB39B750-FAC5-4779-9E86-8F98C425E21C}" srcId="{EE21015E-3A75-4476-8E6A-3ECE9037FD10}" destId="{5D0E4ABC-F926-4B1E-8E86-BEE3BDE51426}" srcOrd="0" destOrd="0" parTransId="{DCEB9EE0-9A09-4815-8D10-F73653E28A0A}" sibTransId="{0A328417-C1AD-4977-9492-068F1159A573}"/>
    <dgm:cxn modelId="{3E4DBA70-44B5-49B1-BF6F-01E9B5608FC3}" srcId="{DE6273B2-3589-4428-BBC0-9E4306A77880}" destId="{109DAD16-8C3D-4171-B93E-1ED47B07E475}" srcOrd="1" destOrd="0" parTransId="{4770E3E0-3EE4-4B89-A69D-C34877D2EAE0}" sibTransId="{25128045-5DB0-4D01-BC7C-92FA280C3121}"/>
    <dgm:cxn modelId="{BCEE8B55-C5E6-4794-AC4C-CFBF2C3DF873}" type="presOf" srcId="{D944417B-41E7-40C5-BA3E-9FE68BD67B4C}" destId="{19B61E02-D412-478B-9DFE-5052BBF34602}" srcOrd="0" destOrd="1" presId="urn:microsoft.com/office/officeart/2005/8/layout/chevron1"/>
    <dgm:cxn modelId="{F921F477-208E-43F2-8AD2-647CF38BA9B3}" srcId="{CA241ED7-76E8-4EE4-BEA9-78EBEFDDB55F}" destId="{057D18A4-D087-4CEC-9717-50AB52FF565A}" srcOrd="0" destOrd="0" parTransId="{599C594B-963F-4C13-A6F6-E86FE4C67E09}" sibTransId="{D8B813F6-E7A2-4E27-A036-0DA2142A43D3}"/>
    <dgm:cxn modelId="{3CB0E67D-8312-4B1A-880D-C7E7B58F1629}" type="presOf" srcId="{B97113E7-A06E-4228-817B-C556663AEDB0}" destId="{19B61E02-D412-478B-9DFE-5052BBF34602}" srcOrd="0" destOrd="0" presId="urn:microsoft.com/office/officeart/2005/8/layout/chevron1"/>
    <dgm:cxn modelId="{E7040181-3BB7-439A-9DBD-8169B754CD72}" srcId="{2A6992B7-A79A-4CFF-8A1B-3CC1B3BACCCE}" destId="{92326991-9C6A-418C-903B-E6F1042BEBF1}" srcOrd="1" destOrd="0" parTransId="{23D939AB-3911-4B46-BBE3-CDF684A4D31B}" sibTransId="{F1F0276F-3114-4CC4-8372-CCB4E8345166}"/>
    <dgm:cxn modelId="{A1563C8C-B6F9-4708-BB15-CF8BD26CA280}" srcId="{EE21015E-3A75-4476-8E6A-3ECE9037FD10}" destId="{C1A334D2-0D23-4303-8556-43B5AACA99E3}" srcOrd="1" destOrd="0" parTransId="{18EF8E70-6437-4960-9574-4970992BF169}" sibTransId="{2DC6B5A2-AB98-44F0-A0BC-7B19873766A5}"/>
    <dgm:cxn modelId="{E2DCF495-D49C-4F11-9958-C80EA2A6ACBE}" type="presOf" srcId="{EE21015E-3A75-4476-8E6A-3ECE9037FD10}" destId="{1A271E86-46E2-43EE-9FD7-5088D5BAA9C8}" srcOrd="0" destOrd="0" presId="urn:microsoft.com/office/officeart/2005/8/layout/chevron1"/>
    <dgm:cxn modelId="{2E8EA19F-B4F4-4F0D-9C1B-8A1A6E154353}" srcId="{057D18A4-D087-4CEC-9717-50AB52FF565A}" destId="{AC1B6B90-1795-4B3C-B258-A1019664AD18}" srcOrd="1" destOrd="0" parTransId="{0B3CE127-3BBC-45E1-9823-182A27DC9867}" sibTransId="{EBD2C486-90F2-48B1-A7EF-D2C05F13114C}"/>
    <dgm:cxn modelId="{BB9231AA-2A38-4522-B290-5D97089A951C}" type="presOf" srcId="{C1A334D2-0D23-4303-8556-43B5AACA99E3}" destId="{F1BB671D-216C-4A88-B9D6-8E00198A8E7A}" srcOrd="0" destOrd="1" presId="urn:microsoft.com/office/officeart/2005/8/layout/chevron1"/>
    <dgm:cxn modelId="{07DBF3B5-96C3-4A94-B4FD-521032F0FF52}" type="presOf" srcId="{2A6992B7-A79A-4CFF-8A1B-3CC1B3BACCCE}" destId="{05DC6D68-0BD3-4438-A851-BED7D22B020F}" srcOrd="0" destOrd="0" presId="urn:microsoft.com/office/officeart/2005/8/layout/chevron1"/>
    <dgm:cxn modelId="{9B9A50C8-14F5-4E3B-A85D-72BC11F3D5A9}" srcId="{988467C6-9C58-4A3B-BB69-BED95903C966}" destId="{B97113E7-A06E-4228-817B-C556663AEDB0}" srcOrd="0" destOrd="0" parTransId="{886D5E1F-123E-4F00-9A5D-D684567031AC}" sibTransId="{D9AC54DD-37D5-4371-9AF2-478597CEBFE1}"/>
    <dgm:cxn modelId="{3B9640CD-6AEE-448B-87F1-EA94603BDCBB}" type="presOf" srcId="{E4F2BE7D-D257-4609-AA39-95596DFBC2A4}" destId="{58824B09-6DA8-4955-85DC-4CFCD83FFA54}" srcOrd="0" destOrd="2" presId="urn:microsoft.com/office/officeart/2005/8/layout/chevron1"/>
    <dgm:cxn modelId="{EB8BD8CE-8296-4B68-BE92-BDF2D2C94881}" srcId="{CA241ED7-76E8-4EE4-BEA9-78EBEFDDB55F}" destId="{2A6992B7-A79A-4CFF-8A1B-3CC1B3BACCCE}" srcOrd="4" destOrd="0" parTransId="{D8986597-8211-4BC2-955A-692657FE3ED1}" sibTransId="{278744D2-A5E3-469D-9B5B-04A1F6FF1D46}"/>
    <dgm:cxn modelId="{0855D0D1-E6AD-4430-934F-E028D00F983C}" type="presOf" srcId="{AC1B6B90-1795-4B3C-B258-A1019664AD18}" destId="{120458FF-7823-4A65-BA39-4DA5A4D4B238}" srcOrd="0" destOrd="1" presId="urn:microsoft.com/office/officeart/2005/8/layout/chevron1"/>
    <dgm:cxn modelId="{2F2B69D6-722D-4472-9D74-D21EA121016F}" type="presOf" srcId="{3914A050-74F3-4FAD-A0E2-55B1CA48A4BE}" destId="{120458FF-7823-4A65-BA39-4DA5A4D4B238}" srcOrd="0" destOrd="0" presId="urn:microsoft.com/office/officeart/2005/8/layout/chevron1"/>
    <dgm:cxn modelId="{AE5A78EE-DBD6-4430-B17D-FF7CBD08B761}" srcId="{988467C6-9C58-4A3B-BB69-BED95903C966}" destId="{443C2455-9D20-4F6F-AEA4-C5E131BF3A9E}" srcOrd="2" destOrd="0" parTransId="{20B2890A-617D-4931-824A-4EE0A78BC375}" sibTransId="{7E5E24CD-51A8-410C-8819-82C8B55B127B}"/>
    <dgm:cxn modelId="{BC6B19F2-AB63-4401-AC98-4EC09ADA55F7}" srcId="{CA241ED7-76E8-4EE4-BEA9-78EBEFDDB55F}" destId="{988467C6-9C58-4A3B-BB69-BED95903C966}" srcOrd="1" destOrd="0" parTransId="{B5B10E8F-B058-4B5D-8CB7-F49758A1BCA7}" sibTransId="{6F95EF20-0A24-4613-94AF-4C7ED1D68266}"/>
    <dgm:cxn modelId="{985AC1F9-6CAD-446A-98D4-F54E6B4D19E7}" type="presOf" srcId="{037F3135-3B20-4D94-BE8F-448B2C80D203}" destId="{120458FF-7823-4A65-BA39-4DA5A4D4B238}" srcOrd="0" destOrd="2" presId="urn:microsoft.com/office/officeart/2005/8/layout/chevron1"/>
    <dgm:cxn modelId="{435A48FA-A015-4E1B-92DE-2DCB75B1368F}" srcId="{CA241ED7-76E8-4EE4-BEA9-78EBEFDDB55F}" destId="{EE21015E-3A75-4476-8E6A-3ECE9037FD10}" srcOrd="3" destOrd="0" parTransId="{E4F89FB9-6971-4896-A20D-0ECDCE6B1356}" sibTransId="{03170A97-E48D-4EBB-B4DA-5E08343FE1B2}"/>
    <dgm:cxn modelId="{06553F4F-4DBC-4DB6-9A0C-DF8C03FF5D86}" type="presParOf" srcId="{DBE1F68F-A381-43E4-9744-CDBA603EA380}" destId="{A83105B6-A2C5-496E-BB65-9AF925D13236}" srcOrd="0" destOrd="0" presId="urn:microsoft.com/office/officeart/2005/8/layout/chevron1"/>
    <dgm:cxn modelId="{C98D7E57-4D60-4C49-8670-C2EA7B196C10}" type="presParOf" srcId="{A83105B6-A2C5-496E-BB65-9AF925D13236}" destId="{3F5D96D8-BFB6-461C-B2D5-0F9378A953E5}" srcOrd="0" destOrd="0" presId="urn:microsoft.com/office/officeart/2005/8/layout/chevron1"/>
    <dgm:cxn modelId="{2C50D401-F2F6-4B35-BEFE-DDA779B26276}" type="presParOf" srcId="{A83105B6-A2C5-496E-BB65-9AF925D13236}" destId="{120458FF-7823-4A65-BA39-4DA5A4D4B238}" srcOrd="1" destOrd="0" presId="urn:microsoft.com/office/officeart/2005/8/layout/chevron1"/>
    <dgm:cxn modelId="{3A444AA9-9AF9-4E85-B933-E877A4F23618}" type="presParOf" srcId="{DBE1F68F-A381-43E4-9744-CDBA603EA380}" destId="{7165CD3E-6235-4C5B-8B10-1312D0EEDD8D}" srcOrd="1" destOrd="0" presId="urn:microsoft.com/office/officeart/2005/8/layout/chevron1"/>
    <dgm:cxn modelId="{5CBBE8D4-CA57-4B9F-8325-2528CA45D684}" type="presParOf" srcId="{DBE1F68F-A381-43E4-9744-CDBA603EA380}" destId="{63604921-CE1E-46CE-A7F2-CAA7BADF7B87}" srcOrd="2" destOrd="0" presId="urn:microsoft.com/office/officeart/2005/8/layout/chevron1"/>
    <dgm:cxn modelId="{CF982D8A-2253-44C5-A765-068A0CC68194}" type="presParOf" srcId="{63604921-CE1E-46CE-A7F2-CAA7BADF7B87}" destId="{B4990BA4-7B52-4A4E-BC04-ABD036E8C957}" srcOrd="0" destOrd="0" presId="urn:microsoft.com/office/officeart/2005/8/layout/chevron1"/>
    <dgm:cxn modelId="{B6C7BD03-6240-4912-9606-45BED1895B32}" type="presParOf" srcId="{63604921-CE1E-46CE-A7F2-CAA7BADF7B87}" destId="{19B61E02-D412-478B-9DFE-5052BBF34602}" srcOrd="1" destOrd="0" presId="urn:microsoft.com/office/officeart/2005/8/layout/chevron1"/>
    <dgm:cxn modelId="{60FA3C53-0789-4AD5-A7EB-DDF5BC395C24}" type="presParOf" srcId="{DBE1F68F-A381-43E4-9744-CDBA603EA380}" destId="{07049460-6485-4E5B-9C38-CC01839CE1E0}" srcOrd="3" destOrd="0" presId="urn:microsoft.com/office/officeart/2005/8/layout/chevron1"/>
    <dgm:cxn modelId="{39384AAA-5DC0-4E0A-9DB5-8ED3D7574D0C}" type="presParOf" srcId="{DBE1F68F-A381-43E4-9744-CDBA603EA380}" destId="{7B389F6B-F2E6-41BA-A1CF-9069B5B01616}" srcOrd="4" destOrd="0" presId="urn:microsoft.com/office/officeart/2005/8/layout/chevron1"/>
    <dgm:cxn modelId="{1B4AE095-674D-482A-941A-6BB0EB00F100}" type="presParOf" srcId="{7B389F6B-F2E6-41BA-A1CF-9069B5B01616}" destId="{C5BA1060-F6DB-479B-A00B-7E6DC8A221D2}" srcOrd="0" destOrd="0" presId="urn:microsoft.com/office/officeart/2005/8/layout/chevron1"/>
    <dgm:cxn modelId="{C5412206-7D13-4223-AC57-D9CD3408F01E}" type="presParOf" srcId="{7B389F6B-F2E6-41BA-A1CF-9069B5B01616}" destId="{58824B09-6DA8-4955-85DC-4CFCD83FFA54}" srcOrd="1" destOrd="0" presId="urn:microsoft.com/office/officeart/2005/8/layout/chevron1"/>
    <dgm:cxn modelId="{1028ACD8-84AE-48D1-9B8C-3F1014A1623F}" type="presParOf" srcId="{DBE1F68F-A381-43E4-9744-CDBA603EA380}" destId="{1A6B34D1-A629-4538-A08D-AA32B7FFC182}" srcOrd="5" destOrd="0" presId="urn:microsoft.com/office/officeart/2005/8/layout/chevron1"/>
    <dgm:cxn modelId="{8C81CA37-A235-4C5C-98CA-2FDA54F5F4A0}" type="presParOf" srcId="{DBE1F68F-A381-43E4-9744-CDBA603EA380}" destId="{4681431F-C232-498B-869F-5B96D0B7539F}" srcOrd="6" destOrd="0" presId="urn:microsoft.com/office/officeart/2005/8/layout/chevron1"/>
    <dgm:cxn modelId="{C57E02A4-2D2B-4461-A1D8-29561A61327E}" type="presParOf" srcId="{4681431F-C232-498B-869F-5B96D0B7539F}" destId="{1A271E86-46E2-43EE-9FD7-5088D5BAA9C8}" srcOrd="0" destOrd="0" presId="urn:microsoft.com/office/officeart/2005/8/layout/chevron1"/>
    <dgm:cxn modelId="{27F372AC-FE92-4802-BBDA-C70831896AB3}" type="presParOf" srcId="{4681431F-C232-498B-869F-5B96D0B7539F}" destId="{F1BB671D-216C-4A88-B9D6-8E00198A8E7A}" srcOrd="1" destOrd="0" presId="urn:microsoft.com/office/officeart/2005/8/layout/chevron1"/>
    <dgm:cxn modelId="{40A60831-FB62-4309-B30F-A6FDE7CF56E9}" type="presParOf" srcId="{DBE1F68F-A381-43E4-9744-CDBA603EA380}" destId="{2E5DA545-3AD0-41F9-A0C6-93BE4D8FE5BE}" srcOrd="7" destOrd="0" presId="urn:microsoft.com/office/officeart/2005/8/layout/chevron1"/>
    <dgm:cxn modelId="{6D19FF33-EFE9-4701-9B98-04FD8B494F8C}" type="presParOf" srcId="{DBE1F68F-A381-43E4-9744-CDBA603EA380}" destId="{9E2FF4A0-5454-46E2-B2A7-279488005176}" srcOrd="8" destOrd="0" presId="urn:microsoft.com/office/officeart/2005/8/layout/chevron1"/>
    <dgm:cxn modelId="{E3E08807-BFD4-47C8-AA19-572325CAFAC2}" type="presParOf" srcId="{9E2FF4A0-5454-46E2-B2A7-279488005176}" destId="{05DC6D68-0BD3-4438-A851-BED7D22B020F}" srcOrd="0" destOrd="0" presId="urn:microsoft.com/office/officeart/2005/8/layout/chevron1"/>
    <dgm:cxn modelId="{4C0E7A79-9BE8-47F1-B130-342BB8000400}" type="presParOf" srcId="{9E2FF4A0-5454-46E2-B2A7-279488005176}" destId="{DD819453-2606-4E42-B9D5-5CB478059767}"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017C346-4E75-4885-943D-59C66BB1EDA5}" type="doc">
      <dgm:prSet loTypeId="urn:microsoft.com/office/officeart/2005/8/layout/chevron2" loCatId="process" qsTypeId="urn:microsoft.com/office/officeart/2005/8/quickstyle/simple5" qsCatId="simple" csTypeId="urn:microsoft.com/office/officeart/2005/8/colors/accent3_1" csCatId="accent3" phldr="1"/>
      <dgm:spPr/>
    </dgm:pt>
    <dgm:pt modelId="{936A7D55-EF65-42E6-A43F-379D2F3F1DB8}">
      <dgm:prSet phldrT="[文字]" custT="1"/>
      <dgm:spPr>
        <a:xfrm rot="5400000">
          <a:off x="-199059" y="201048"/>
          <a:ext cx="1327060" cy="928942"/>
        </a:xfrm>
        <a:prstGeom prst="chevron">
          <a:avLst/>
        </a:prstGeom>
      </dgm:spPr>
      <dgm:t>
        <a:bodyPr/>
        <a:lstStyle/>
        <a:p>
          <a:pPr>
            <a:lnSpc>
              <a:spcPct val="100000"/>
            </a:lnSpc>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建置</a:t>
          </a:r>
          <a:br>
            <a:rPr lang="en-US" altLang="zh-TW" sz="1200" b="1" kern="1200" dirty="0">
              <a:latin typeface="微軟正黑體" panose="020B0604030504040204" pitchFamily="34" charset="-120"/>
              <a:ea typeface="微軟正黑體" panose="020B0604030504040204" pitchFamily="34" charset="-120"/>
              <a:cs typeface="+mn-cs"/>
            </a:rPr>
          </a:br>
          <a:r>
            <a:rPr lang="zh-TW" altLang="en-US" sz="1200" b="1" kern="1200" dirty="0">
              <a:latin typeface="微軟正黑體" panose="020B0604030504040204" pitchFamily="34" charset="-120"/>
              <a:ea typeface="微軟正黑體" panose="020B0604030504040204" pitchFamily="34" charset="-120"/>
              <a:cs typeface="+mn-cs"/>
            </a:rPr>
            <a:t>軌道模型</a:t>
          </a:r>
        </a:p>
      </dgm:t>
    </dgm:pt>
    <dgm:pt modelId="{6B074DB9-F35F-4A0B-A044-39798BABCF3C}" type="parTrans" cxnId="{886249B3-211D-4853-82B1-6246F25B3E44}">
      <dgm:prSet/>
      <dgm:spPr/>
      <dgm:t>
        <a:bodyPr/>
        <a:lstStyle/>
        <a:p>
          <a:endParaRPr lang="zh-TW" altLang="en-US"/>
        </a:p>
      </dgm:t>
    </dgm:pt>
    <dgm:pt modelId="{F4970DB7-C089-45D1-9D6B-F82C8F4CCFA8}" type="sibTrans" cxnId="{886249B3-211D-4853-82B1-6246F25B3E44}">
      <dgm:prSet/>
      <dgm:spPr/>
      <dgm:t>
        <a:bodyPr/>
        <a:lstStyle/>
        <a:p>
          <a:endParaRPr lang="zh-TW" altLang="en-US"/>
        </a:p>
      </dgm:t>
    </dgm:pt>
    <dgm:pt modelId="{F219E01D-5B40-4D48-BD3C-BCE3F7EE535E}">
      <dgm:prSet phldrT="[文字]" custT="1"/>
      <dgm:spPr>
        <a:xfrm rot="5400000">
          <a:off x="-199059" y="1330038"/>
          <a:ext cx="1327060" cy="928942"/>
        </a:xfrm>
        <a:prstGeom prst="chevron">
          <a:avLst/>
        </a:prstGeom>
      </dgm:spPr>
      <dgm:t>
        <a:bodyPr/>
        <a:lstStyle/>
        <a:p>
          <a:pPr>
            <a:lnSpc>
              <a:spcPct val="100000"/>
            </a:lnSpc>
            <a:spcAft>
              <a:spcPts val="0"/>
            </a:spcAft>
            <a:buNone/>
          </a:pPr>
          <a:r>
            <a:rPr lang="zh-TW" altLang="en-US" sz="1200" b="1" dirty="0">
              <a:latin typeface="微軟正黑體" panose="020B0604030504040204" pitchFamily="34" charset="-120"/>
              <a:ea typeface="微軟正黑體" panose="020B0604030504040204" pitchFamily="34" charset="-120"/>
              <a:cs typeface="+mn-cs"/>
            </a:rPr>
            <a:t>平台介面</a:t>
          </a:r>
          <a:br>
            <a:rPr lang="en-US" altLang="zh-TW" sz="1200" b="1" dirty="0">
              <a:latin typeface="微軟正黑體" panose="020B0604030504040204" pitchFamily="34" charset="-120"/>
              <a:ea typeface="微軟正黑體" panose="020B0604030504040204" pitchFamily="34" charset="-120"/>
              <a:cs typeface="+mn-cs"/>
            </a:rPr>
          </a:br>
          <a:r>
            <a:rPr lang="zh-TW" altLang="en-US" sz="1200" b="1" dirty="0">
              <a:latin typeface="微軟正黑體" panose="020B0604030504040204" pitchFamily="34" charset="-120"/>
              <a:ea typeface="微軟正黑體" panose="020B0604030504040204" pitchFamily="34" charset="-120"/>
              <a:cs typeface="+mn-cs"/>
            </a:rPr>
            <a:t>與腳本</a:t>
          </a:r>
        </a:p>
      </dgm:t>
    </dgm:pt>
    <dgm:pt modelId="{DB5BC78A-D639-47F8-BD09-41E6F3ACA9ED}" type="parTrans" cxnId="{0D44EF52-35E8-47F7-AD44-3325289FCD86}">
      <dgm:prSet/>
      <dgm:spPr/>
      <dgm:t>
        <a:bodyPr/>
        <a:lstStyle/>
        <a:p>
          <a:endParaRPr lang="zh-TW" altLang="en-US"/>
        </a:p>
      </dgm:t>
    </dgm:pt>
    <dgm:pt modelId="{5E09B3D6-D2E9-4929-8FE7-89C2F4DDF3DC}" type="sibTrans" cxnId="{0D44EF52-35E8-47F7-AD44-3325289FCD86}">
      <dgm:prSet/>
      <dgm:spPr/>
      <dgm:t>
        <a:bodyPr/>
        <a:lstStyle/>
        <a:p>
          <a:endParaRPr lang="zh-TW" altLang="en-US"/>
        </a:p>
      </dgm:t>
    </dgm:pt>
    <dgm:pt modelId="{04E04039-F734-45EE-9FAF-E88AD14B2994}">
      <dgm:prSet phldrT="[文字]" custT="1"/>
      <dgm:spPr>
        <a:xfrm rot="5400000">
          <a:off x="2011836" y="48085"/>
          <a:ext cx="862589" cy="3028377"/>
        </a:xfrm>
        <a:prstGeom prst="round2SameRect">
          <a:avLst/>
        </a:prstGeom>
      </dgm:spPr>
      <dgm:t>
        <a:bodyPr/>
        <a:lstStyle/>
        <a:p>
          <a:pPr>
            <a:buChar char="•"/>
          </a:pPr>
          <a:r>
            <a:rPr lang="zh-TW" sz="1200" b="1" dirty="0">
              <a:latin typeface="微軟正黑體" panose="020B0604030504040204" pitchFamily="34" charset="-120"/>
              <a:ea typeface="微軟正黑體" panose="020B0604030504040204" pitchFamily="34" charset="-120"/>
            </a:rPr>
            <a:t>規劃操作頁面與建置</a:t>
          </a:r>
          <a:r>
            <a:rPr lang="en-US" sz="1200" b="1" dirty="0">
              <a:latin typeface="微軟正黑體" panose="020B0604030504040204" pitchFamily="34" charset="-120"/>
              <a:ea typeface="微軟正黑體" panose="020B0604030504040204" pitchFamily="34" charset="-120"/>
            </a:rPr>
            <a:t>UI</a:t>
          </a:r>
          <a:endParaRPr lang="zh-TW" altLang="en-US" sz="1200" b="1" dirty="0">
            <a:latin typeface="微軟正黑體" panose="020B0604030504040204" pitchFamily="34" charset="-120"/>
            <a:ea typeface="微軟正黑體" panose="020B0604030504040204" pitchFamily="34" charset="-120"/>
            <a:cs typeface="+mn-cs"/>
          </a:endParaRPr>
        </a:p>
      </dgm:t>
    </dgm:pt>
    <dgm:pt modelId="{39FE7AEF-7FB0-4273-84F1-F861D306DD59}" type="parTrans" cxnId="{0CD63BF1-B6BD-4E3D-B36E-D26916C34784}">
      <dgm:prSet/>
      <dgm:spPr/>
      <dgm:t>
        <a:bodyPr/>
        <a:lstStyle/>
        <a:p>
          <a:endParaRPr lang="zh-TW" altLang="en-US"/>
        </a:p>
      </dgm:t>
    </dgm:pt>
    <dgm:pt modelId="{1D083686-F98D-438F-A50F-A9D6FCD85913}" type="sibTrans" cxnId="{0CD63BF1-B6BD-4E3D-B36E-D26916C34784}">
      <dgm:prSet/>
      <dgm:spPr/>
      <dgm:t>
        <a:bodyPr/>
        <a:lstStyle/>
        <a:p>
          <a:endParaRPr lang="zh-TW" altLang="en-US"/>
        </a:p>
      </dgm:t>
    </dgm:pt>
    <dgm:pt modelId="{40FF6689-164B-48DC-AC5F-EA4AA885F630}">
      <dgm:prSet phldrT="[文字]" custT="1"/>
      <dgm:spPr>
        <a:xfrm rot="5400000">
          <a:off x="2011609" y="-1080677"/>
          <a:ext cx="863043" cy="3028377"/>
        </a:xfrm>
        <a:prstGeom prst="round2SameRect">
          <a:avLst/>
        </a:prstGeo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取得路段圖檔</a:t>
          </a:r>
        </a:p>
      </dgm:t>
    </dgm:pt>
    <dgm:pt modelId="{4EA51FA1-87B7-493E-B563-71FC0192EAF4}" type="parTrans" cxnId="{F605E87C-9C28-4782-B0C8-F4240CCB632D}">
      <dgm:prSet/>
      <dgm:spPr/>
      <dgm:t>
        <a:bodyPr/>
        <a:lstStyle/>
        <a:p>
          <a:endParaRPr lang="zh-TW" altLang="en-US"/>
        </a:p>
      </dgm:t>
    </dgm:pt>
    <dgm:pt modelId="{43C59E0B-3E9D-4E16-8F54-86BCC8BAEB50}" type="sibTrans" cxnId="{F605E87C-9C28-4782-B0C8-F4240CCB632D}">
      <dgm:prSet/>
      <dgm:spPr/>
      <dgm:t>
        <a:bodyPr/>
        <a:lstStyle/>
        <a:p>
          <a:endParaRPr lang="zh-TW" altLang="en-US"/>
        </a:p>
      </dgm:t>
    </dgm:pt>
    <dgm:pt modelId="{6CE535D0-9B47-4680-81D7-A57E2FAD4B42}">
      <dgm:prSet phldrT="[文字]" custT="1"/>
      <dgm:spPr>
        <a:xfrm rot="5400000">
          <a:off x="2011609" y="-1080677"/>
          <a:ext cx="863043" cy="3028377"/>
        </a:xfrm>
      </dgm:spPr>
      <dgm:t>
        <a:bodyPr/>
        <a:lstStyle/>
        <a:p>
          <a:pPr>
            <a:buChar char="•"/>
          </a:pPr>
          <a:r>
            <a:rPr lang="en-US" altLang="zh-TW" sz="1200" b="1" dirty="0">
              <a:latin typeface="微軟正黑體" panose="020B0604030504040204" pitchFamily="34" charset="-120"/>
              <a:ea typeface="微軟正黑體" panose="020B0604030504040204" pitchFamily="34" charset="-120"/>
              <a:cs typeface="+mn-cs"/>
            </a:rPr>
            <a:t>Civil 3D</a:t>
          </a:r>
          <a:r>
            <a:rPr lang="zh-TW" altLang="en-US" sz="1200" b="1" dirty="0">
              <a:latin typeface="微軟正黑體" panose="020B0604030504040204" pitchFamily="34" charset="-120"/>
              <a:ea typeface="微軟正黑體" panose="020B0604030504040204" pitchFamily="34" charset="-120"/>
              <a:cs typeface="+mn-cs"/>
            </a:rPr>
            <a:t>建立與模型</a:t>
          </a:r>
        </a:p>
      </dgm:t>
    </dgm:pt>
    <dgm:pt modelId="{018D7576-398D-4205-9A96-8D4FA9405EC7}" type="parTrans" cxnId="{B62D43F6-7AC3-40FD-A951-2FDE1C528DD0}">
      <dgm:prSet/>
      <dgm:spPr/>
      <dgm:t>
        <a:bodyPr/>
        <a:lstStyle/>
        <a:p>
          <a:endParaRPr lang="zh-TW" altLang="en-US"/>
        </a:p>
      </dgm:t>
    </dgm:pt>
    <dgm:pt modelId="{3FCBE532-0FA7-4953-B74E-4EDBA23A838D}" type="sibTrans" cxnId="{B62D43F6-7AC3-40FD-A951-2FDE1C528DD0}">
      <dgm:prSet/>
      <dgm:spPr/>
      <dgm:t>
        <a:bodyPr/>
        <a:lstStyle/>
        <a:p>
          <a:endParaRPr lang="zh-TW" altLang="en-US"/>
        </a:p>
      </dgm:t>
    </dgm:pt>
    <dgm:pt modelId="{5132A7F4-68DA-4627-9A2A-0B7EDFD9E7DB}">
      <dgm:prSet phldrT="[文字]" custT="1"/>
      <dgm:spPr>
        <a:xfrm rot="5400000">
          <a:off x="2011609" y="-1080677"/>
          <a:ext cx="863043"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模型匯入</a:t>
          </a:r>
          <a:r>
            <a:rPr lang="en-US" altLang="zh-TW" sz="1200" b="1" dirty="0">
              <a:latin typeface="微軟正黑體" panose="020B0604030504040204" pitchFamily="34" charset="-120"/>
              <a:ea typeface="微軟正黑體" panose="020B0604030504040204" pitchFamily="34" charset="-120"/>
              <a:cs typeface="+mn-cs"/>
            </a:rPr>
            <a:t>Unity</a:t>
          </a:r>
          <a:r>
            <a:rPr lang="zh-TW" altLang="en-US" sz="1200" b="1" dirty="0">
              <a:latin typeface="微軟正黑體" panose="020B0604030504040204" pitchFamily="34" charset="-120"/>
              <a:ea typeface="微軟正黑體" panose="020B0604030504040204" pitchFamily="34" charset="-120"/>
              <a:cs typeface="+mn-cs"/>
            </a:rPr>
            <a:t> </a:t>
          </a:r>
        </a:p>
      </dgm:t>
    </dgm:pt>
    <dgm:pt modelId="{A2D51A01-36D2-41D9-835A-E8A909AEA9A0}" type="parTrans" cxnId="{60262539-53D5-4774-A6DE-7DE0C283B527}">
      <dgm:prSet/>
      <dgm:spPr/>
      <dgm:t>
        <a:bodyPr/>
        <a:lstStyle/>
        <a:p>
          <a:endParaRPr lang="zh-TW" altLang="en-US"/>
        </a:p>
      </dgm:t>
    </dgm:pt>
    <dgm:pt modelId="{FF33DC6E-E690-4C1D-B7AD-521A8CBF6EAD}" type="sibTrans" cxnId="{60262539-53D5-4774-A6DE-7DE0C283B527}">
      <dgm:prSet/>
      <dgm:spPr/>
      <dgm:t>
        <a:bodyPr/>
        <a:lstStyle/>
        <a:p>
          <a:endParaRPr lang="zh-TW" altLang="en-US"/>
        </a:p>
      </dgm:t>
    </dgm:pt>
    <dgm:pt modelId="{45F20BDD-CED6-4A9C-B32A-2BA63969DBE4}">
      <dgm:prSet phldrT="[文字]" custT="1"/>
      <dgm:spPr>
        <a:xfrm rot="5400000">
          <a:off x="2011836" y="48085"/>
          <a:ext cx="862589"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編寫功能腳本</a:t>
          </a:r>
        </a:p>
      </dgm:t>
    </dgm:pt>
    <dgm:pt modelId="{1A259A69-E54A-427E-8B7F-597D5410616A}" type="parTrans" cxnId="{D6718F26-60FE-4C98-B89A-67BED98DF43E}">
      <dgm:prSet/>
      <dgm:spPr/>
      <dgm:t>
        <a:bodyPr/>
        <a:lstStyle/>
        <a:p>
          <a:endParaRPr lang="zh-TW" altLang="en-US"/>
        </a:p>
      </dgm:t>
    </dgm:pt>
    <dgm:pt modelId="{67C8664C-9079-4D58-AEBD-9667DE517797}" type="sibTrans" cxnId="{D6718F26-60FE-4C98-B89A-67BED98DF43E}">
      <dgm:prSet/>
      <dgm:spPr/>
      <dgm:t>
        <a:bodyPr/>
        <a:lstStyle/>
        <a:p>
          <a:endParaRPr lang="zh-TW" altLang="en-US"/>
        </a:p>
      </dgm:t>
    </dgm:pt>
    <dgm:pt modelId="{D326704B-FA80-4D87-8987-6867CD845132}" type="pres">
      <dgm:prSet presAssocID="{9017C346-4E75-4885-943D-59C66BB1EDA5}" presName="linearFlow" presStyleCnt="0">
        <dgm:presLayoutVars>
          <dgm:dir/>
          <dgm:animLvl val="lvl"/>
          <dgm:resizeHandles val="exact"/>
        </dgm:presLayoutVars>
      </dgm:prSet>
      <dgm:spPr/>
    </dgm:pt>
    <dgm:pt modelId="{EE7CCCD8-2916-481A-B3E1-76DA8CE72E19}" type="pres">
      <dgm:prSet presAssocID="{936A7D55-EF65-42E6-A43F-379D2F3F1DB8}" presName="composite" presStyleCnt="0"/>
      <dgm:spPr/>
    </dgm:pt>
    <dgm:pt modelId="{3615CD9E-7507-403F-AB25-4C7EB5E68D4D}" type="pres">
      <dgm:prSet presAssocID="{936A7D55-EF65-42E6-A43F-379D2F3F1DB8}" presName="parentText" presStyleLbl="alignNode1" presStyleIdx="0" presStyleCnt="2">
        <dgm:presLayoutVars>
          <dgm:chMax val="1"/>
          <dgm:bulletEnabled val="1"/>
        </dgm:presLayoutVars>
      </dgm:prSet>
      <dgm:spPr/>
    </dgm:pt>
    <dgm:pt modelId="{92F65FAD-E1B5-4581-928E-CCED0451D8DD}" type="pres">
      <dgm:prSet presAssocID="{936A7D55-EF65-42E6-A43F-379D2F3F1DB8}" presName="descendantText" presStyleLbl="alignAcc1" presStyleIdx="0" presStyleCnt="2">
        <dgm:presLayoutVars>
          <dgm:bulletEnabled val="1"/>
        </dgm:presLayoutVars>
      </dgm:prSet>
      <dgm:spPr>
        <a:prstGeom prst="round2SameRect">
          <a:avLst/>
        </a:prstGeom>
      </dgm:spPr>
    </dgm:pt>
    <dgm:pt modelId="{D228AA49-0455-4510-AA2E-9708F1CE7E47}" type="pres">
      <dgm:prSet presAssocID="{F4970DB7-C089-45D1-9D6B-F82C8F4CCFA8}" presName="sp" presStyleCnt="0"/>
      <dgm:spPr/>
    </dgm:pt>
    <dgm:pt modelId="{6AB57E18-B456-4146-A4C7-58EB8FC265FF}" type="pres">
      <dgm:prSet presAssocID="{F219E01D-5B40-4D48-BD3C-BCE3F7EE535E}" presName="composite" presStyleCnt="0"/>
      <dgm:spPr/>
    </dgm:pt>
    <dgm:pt modelId="{A7EC84A6-4EAB-4881-88EF-C5ED9BC9C0FA}" type="pres">
      <dgm:prSet presAssocID="{F219E01D-5B40-4D48-BD3C-BCE3F7EE535E}" presName="parentText" presStyleLbl="alignNode1" presStyleIdx="1" presStyleCnt="2">
        <dgm:presLayoutVars>
          <dgm:chMax val="1"/>
          <dgm:bulletEnabled val="1"/>
        </dgm:presLayoutVars>
      </dgm:prSet>
      <dgm:spPr/>
    </dgm:pt>
    <dgm:pt modelId="{F9B1CA05-1122-4443-BD2F-520EE82EC68F}" type="pres">
      <dgm:prSet presAssocID="{F219E01D-5B40-4D48-BD3C-BCE3F7EE535E}" presName="descendantText" presStyleLbl="alignAcc1" presStyleIdx="1" presStyleCnt="2">
        <dgm:presLayoutVars>
          <dgm:bulletEnabled val="1"/>
        </dgm:presLayoutVars>
      </dgm:prSet>
      <dgm:spPr>
        <a:prstGeom prst="round2SameRect">
          <a:avLst/>
        </a:prstGeom>
      </dgm:spPr>
    </dgm:pt>
  </dgm:ptLst>
  <dgm:cxnLst>
    <dgm:cxn modelId="{8095BC02-B553-4D2E-B9B6-4AA905A789A1}" type="presOf" srcId="{F219E01D-5B40-4D48-BD3C-BCE3F7EE535E}" destId="{A7EC84A6-4EAB-4881-88EF-C5ED9BC9C0FA}" srcOrd="0" destOrd="0" presId="urn:microsoft.com/office/officeart/2005/8/layout/chevron2"/>
    <dgm:cxn modelId="{71142322-0BE9-4C34-A9A0-A5693AD1173E}" type="presOf" srcId="{5132A7F4-68DA-4627-9A2A-0B7EDFD9E7DB}" destId="{92F65FAD-E1B5-4581-928E-CCED0451D8DD}" srcOrd="0" destOrd="2" presId="urn:microsoft.com/office/officeart/2005/8/layout/chevron2"/>
    <dgm:cxn modelId="{D6718F26-60FE-4C98-B89A-67BED98DF43E}" srcId="{F219E01D-5B40-4D48-BD3C-BCE3F7EE535E}" destId="{45F20BDD-CED6-4A9C-B32A-2BA63969DBE4}" srcOrd="1" destOrd="0" parTransId="{1A259A69-E54A-427E-8B7F-597D5410616A}" sibTransId="{67C8664C-9079-4D58-AEBD-9667DE517797}"/>
    <dgm:cxn modelId="{60262539-53D5-4774-A6DE-7DE0C283B527}" srcId="{936A7D55-EF65-42E6-A43F-379D2F3F1DB8}" destId="{5132A7F4-68DA-4627-9A2A-0B7EDFD9E7DB}" srcOrd="2" destOrd="0" parTransId="{A2D51A01-36D2-41D9-835A-E8A909AEA9A0}" sibTransId="{FF33DC6E-E690-4C1D-B7AD-521A8CBF6EAD}"/>
    <dgm:cxn modelId="{2869695D-EDF0-45EA-A62D-3A10731384F1}" type="presOf" srcId="{40FF6689-164B-48DC-AC5F-EA4AA885F630}" destId="{92F65FAD-E1B5-4581-928E-CCED0451D8DD}" srcOrd="0" destOrd="0" presId="urn:microsoft.com/office/officeart/2005/8/layout/chevron2"/>
    <dgm:cxn modelId="{0D44EF52-35E8-47F7-AD44-3325289FCD86}" srcId="{9017C346-4E75-4885-943D-59C66BB1EDA5}" destId="{F219E01D-5B40-4D48-BD3C-BCE3F7EE535E}" srcOrd="1" destOrd="0" parTransId="{DB5BC78A-D639-47F8-BD09-41E6F3ACA9ED}" sibTransId="{5E09B3D6-D2E9-4929-8FE7-89C2F4DDF3DC}"/>
    <dgm:cxn modelId="{F605E87C-9C28-4782-B0C8-F4240CCB632D}" srcId="{936A7D55-EF65-42E6-A43F-379D2F3F1DB8}" destId="{40FF6689-164B-48DC-AC5F-EA4AA885F630}" srcOrd="0" destOrd="0" parTransId="{4EA51FA1-87B7-493E-B563-71FC0192EAF4}" sibTransId="{43C59E0B-3E9D-4E16-8F54-86BCC8BAEB50}"/>
    <dgm:cxn modelId="{8C96C8A0-C074-4E56-B17D-188B2A656817}" type="presOf" srcId="{936A7D55-EF65-42E6-A43F-379D2F3F1DB8}" destId="{3615CD9E-7507-403F-AB25-4C7EB5E68D4D}" srcOrd="0" destOrd="0" presId="urn:microsoft.com/office/officeart/2005/8/layout/chevron2"/>
    <dgm:cxn modelId="{984A7CA1-24A1-4A6B-BE1C-1D8954E7E49D}" type="presOf" srcId="{6CE535D0-9B47-4680-81D7-A57E2FAD4B42}" destId="{92F65FAD-E1B5-4581-928E-CCED0451D8DD}" srcOrd="0" destOrd="1" presId="urn:microsoft.com/office/officeart/2005/8/layout/chevron2"/>
    <dgm:cxn modelId="{886249B3-211D-4853-82B1-6246F25B3E44}" srcId="{9017C346-4E75-4885-943D-59C66BB1EDA5}" destId="{936A7D55-EF65-42E6-A43F-379D2F3F1DB8}" srcOrd="0" destOrd="0" parTransId="{6B074DB9-F35F-4A0B-A044-39798BABCF3C}" sibTransId="{F4970DB7-C089-45D1-9D6B-F82C8F4CCFA8}"/>
    <dgm:cxn modelId="{48EE7CEF-FAE1-4359-ABE3-3BA5F81B5150}" type="presOf" srcId="{45F20BDD-CED6-4A9C-B32A-2BA63969DBE4}" destId="{F9B1CA05-1122-4443-BD2F-520EE82EC68F}" srcOrd="0" destOrd="1" presId="urn:microsoft.com/office/officeart/2005/8/layout/chevron2"/>
    <dgm:cxn modelId="{0CD63BF1-B6BD-4E3D-B36E-D26916C34784}" srcId="{F219E01D-5B40-4D48-BD3C-BCE3F7EE535E}" destId="{04E04039-F734-45EE-9FAF-E88AD14B2994}" srcOrd="0" destOrd="0" parTransId="{39FE7AEF-7FB0-4273-84F1-F861D306DD59}" sibTransId="{1D083686-F98D-438F-A50F-A9D6FCD85913}"/>
    <dgm:cxn modelId="{B62D43F6-7AC3-40FD-A951-2FDE1C528DD0}" srcId="{936A7D55-EF65-42E6-A43F-379D2F3F1DB8}" destId="{6CE535D0-9B47-4680-81D7-A57E2FAD4B42}" srcOrd="1" destOrd="0" parTransId="{018D7576-398D-4205-9A96-8D4FA9405EC7}" sibTransId="{3FCBE532-0FA7-4953-B74E-4EDBA23A838D}"/>
    <dgm:cxn modelId="{714189FB-DCC7-4842-8A55-5B16DBA76DFC}" type="presOf" srcId="{04E04039-F734-45EE-9FAF-E88AD14B2994}" destId="{F9B1CA05-1122-4443-BD2F-520EE82EC68F}" srcOrd="0" destOrd="0" presId="urn:microsoft.com/office/officeart/2005/8/layout/chevron2"/>
    <dgm:cxn modelId="{CC45D2FD-57CA-425D-B047-C0A3AFC3A866}" type="presOf" srcId="{9017C346-4E75-4885-943D-59C66BB1EDA5}" destId="{D326704B-FA80-4D87-8987-6867CD845132}" srcOrd="0" destOrd="0" presId="urn:microsoft.com/office/officeart/2005/8/layout/chevron2"/>
    <dgm:cxn modelId="{EE08F849-58B0-4143-84FC-AF606EC4BB90}" type="presParOf" srcId="{D326704B-FA80-4D87-8987-6867CD845132}" destId="{EE7CCCD8-2916-481A-B3E1-76DA8CE72E19}" srcOrd="0" destOrd="0" presId="urn:microsoft.com/office/officeart/2005/8/layout/chevron2"/>
    <dgm:cxn modelId="{F4EA1004-6E7C-4B1F-98B3-8BF4680E48A1}" type="presParOf" srcId="{EE7CCCD8-2916-481A-B3E1-76DA8CE72E19}" destId="{3615CD9E-7507-403F-AB25-4C7EB5E68D4D}" srcOrd="0" destOrd="0" presId="urn:microsoft.com/office/officeart/2005/8/layout/chevron2"/>
    <dgm:cxn modelId="{BAFF9768-048C-4C62-BF55-1E295861229D}" type="presParOf" srcId="{EE7CCCD8-2916-481A-B3E1-76DA8CE72E19}" destId="{92F65FAD-E1B5-4581-928E-CCED0451D8DD}" srcOrd="1" destOrd="0" presId="urn:microsoft.com/office/officeart/2005/8/layout/chevron2"/>
    <dgm:cxn modelId="{5A6AE790-325B-40B1-989D-B564CECECF09}" type="presParOf" srcId="{D326704B-FA80-4D87-8987-6867CD845132}" destId="{D228AA49-0455-4510-AA2E-9708F1CE7E47}" srcOrd="1" destOrd="0" presId="urn:microsoft.com/office/officeart/2005/8/layout/chevron2"/>
    <dgm:cxn modelId="{8A6DA050-385C-4B1E-836C-BB91920547EE}" type="presParOf" srcId="{D326704B-FA80-4D87-8987-6867CD845132}" destId="{6AB57E18-B456-4146-A4C7-58EB8FC265FF}" srcOrd="2" destOrd="0" presId="urn:microsoft.com/office/officeart/2005/8/layout/chevron2"/>
    <dgm:cxn modelId="{52AAF9CF-7F42-4F51-9C93-A964EDBA1A24}" type="presParOf" srcId="{6AB57E18-B456-4146-A4C7-58EB8FC265FF}" destId="{A7EC84A6-4EAB-4881-88EF-C5ED9BC9C0FA}" srcOrd="0" destOrd="0" presId="urn:microsoft.com/office/officeart/2005/8/layout/chevron2"/>
    <dgm:cxn modelId="{321B52A2-F255-4C8E-B5EF-295F780BFEF1}" type="presParOf" srcId="{6AB57E18-B456-4146-A4C7-58EB8FC265FF}" destId="{F9B1CA05-1122-4443-BD2F-520EE82EC68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a:solidFill>
                <a:schemeClr val="tx2"/>
              </a:solidFill>
              <a:latin typeface="微軟正黑體" panose="020B0604030504040204" pitchFamily="34" charset="-120"/>
              <a:ea typeface="微軟正黑體" panose="020B0604030504040204" pitchFamily="34" charset="-120"/>
            </a:rPr>
            <a:t>結論與建議</a:t>
          </a:r>
          <a:endParaRPr lang="zh-TW" altLang="en-US" sz="1000" b="1" dirty="0">
            <a:solidFill>
              <a:schemeClr val="tx2"/>
            </a:solidFill>
            <a:latin typeface="微軟正黑體" panose="020B0604030504040204" pitchFamily="34" charset="-120"/>
            <a:ea typeface="微軟正黑體" panose="020B0604030504040204" pitchFamily="34" charset="-120"/>
          </a:endParaRP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a:solidFill>
                <a:schemeClr val="accent2"/>
              </a:solidFill>
              <a:latin typeface="微軟正黑體" panose="020B0604030504040204" pitchFamily="34" charset="-120"/>
              <a:ea typeface="微軟正黑體" panose="020B0604030504040204" pitchFamily="34" charset="-120"/>
            </a:rPr>
            <a:t>緒論</a:t>
          </a:r>
          <a:endParaRPr lang="zh-TW" altLang="en-US" sz="1000" b="1" dirty="0">
            <a:solidFill>
              <a:schemeClr val="accent2"/>
            </a:solidFill>
            <a:latin typeface="微軟正黑體" panose="020B0604030504040204" pitchFamily="34" charset="-120"/>
            <a:ea typeface="微軟正黑體" panose="020B0604030504040204" pitchFamily="34" charset="-120"/>
          </a:endParaRP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a:solidFill>
                <a:schemeClr val="tx2"/>
              </a:solidFill>
              <a:latin typeface="微軟正黑體" panose="020B0604030504040204" pitchFamily="34" charset="-120"/>
              <a:ea typeface="微軟正黑體" panose="020B0604030504040204" pitchFamily="34" charset="-120"/>
            </a:rPr>
            <a:t>監測成果與互動平台應用</a:t>
          </a:r>
          <a:endParaRPr lang="zh-TW" altLang="en-US" sz="1000" b="1" dirty="0">
            <a:solidFill>
              <a:schemeClr val="tx2"/>
            </a:solidFill>
            <a:latin typeface="微軟正黑體" panose="020B0604030504040204" pitchFamily="34" charset="-120"/>
            <a:ea typeface="微軟正黑體" panose="020B0604030504040204" pitchFamily="34" charset="-120"/>
          </a:endParaRP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B9B3A4-F3F1-4DD7-9346-BE04F9CF125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TW" altLang="en-US"/>
        </a:p>
      </dgm:t>
    </dgm:pt>
    <dgm:pt modelId="{A5DDA7EC-A05A-4FF2-9253-509F970E0192}">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頁面切換</a:t>
          </a:r>
        </a:p>
      </dgm:t>
    </dgm:pt>
    <dgm:pt modelId="{AE8CD5D7-ADD8-4EEB-AC19-1E1FC5DF3FF3}" type="parTrans" cxnId="{ABB35CF0-9BE8-44F6-A2B6-43C5C5B753A4}">
      <dgm:prSet/>
      <dgm:spPr/>
      <dgm:t>
        <a:bodyPr/>
        <a:lstStyle/>
        <a:p>
          <a:endParaRPr lang="zh-TW" altLang="en-US"/>
        </a:p>
      </dgm:t>
    </dgm:pt>
    <dgm:pt modelId="{69AED71D-1DE0-4DCC-9C48-10569AFD2912}" type="sibTrans" cxnId="{ABB35CF0-9BE8-44F6-A2B6-43C5C5B753A4}">
      <dgm:prSet/>
      <dgm:spPr/>
      <dgm:t>
        <a:bodyPr/>
        <a:lstStyle/>
        <a:p>
          <a:endParaRPr lang="zh-TW" altLang="en-US"/>
        </a:p>
      </dgm:t>
    </dgm:pt>
    <dgm:pt modelId="{5CBFBE5C-1EE2-4168-B2CA-BC7BD5645983}">
      <dgm:prSet phldrT="[文字]" custT="1"/>
      <dgm:spPr/>
      <dgm:t>
        <a:bodyPr/>
        <a:lstStyle/>
        <a:p>
          <a:r>
            <a:rPr lang="zh-TW" sz="1000" b="1" dirty="0">
              <a:latin typeface="微軟正黑體" panose="020B0604030504040204" pitchFamily="34" charset="-120"/>
              <a:ea typeface="微軟正黑體" panose="020B0604030504040204" pitchFamily="34" charset="-120"/>
            </a:rPr>
            <a:t>第三方函式庫</a:t>
          </a:r>
          <a:r>
            <a:rPr lang="en-US" sz="1000" b="1" dirty="0" err="1">
              <a:latin typeface="微軟正黑體" panose="020B0604030504040204" pitchFamily="34" charset="-120"/>
              <a:ea typeface="微軟正黑體" panose="020B0604030504040204" pitchFamily="34" charset="-120"/>
            </a:rPr>
            <a:t>UnityEngine.ScenceManagement</a:t>
          </a:r>
          <a:endParaRPr lang="zh-TW" altLang="en-US" sz="1000" b="1" dirty="0">
            <a:latin typeface="微軟正黑體" panose="020B0604030504040204" pitchFamily="34" charset="-120"/>
            <a:ea typeface="微軟正黑體" panose="020B0604030504040204" pitchFamily="34" charset="-120"/>
          </a:endParaRPr>
        </a:p>
      </dgm:t>
    </dgm:pt>
    <dgm:pt modelId="{F457E150-0614-4A83-9FEB-FA6C50579EA6}" type="parTrans" cxnId="{19B3AA9C-9F24-428A-8DA1-84FE53DD0207}">
      <dgm:prSet/>
      <dgm:spPr/>
      <dgm:t>
        <a:bodyPr/>
        <a:lstStyle/>
        <a:p>
          <a:endParaRPr lang="zh-TW" altLang="en-US"/>
        </a:p>
      </dgm:t>
    </dgm:pt>
    <dgm:pt modelId="{0D90B1DA-00F7-4D4B-B38F-E2150D0865C8}" type="sibTrans" cxnId="{19B3AA9C-9F24-428A-8DA1-84FE53DD0207}">
      <dgm:prSet/>
      <dgm:spPr/>
      <dgm:t>
        <a:bodyPr/>
        <a:lstStyle/>
        <a:p>
          <a:endParaRPr lang="zh-TW" altLang="en-US"/>
        </a:p>
      </dgm:t>
    </dgm:pt>
    <dgm:pt modelId="{4CC336BC-D32F-4864-AEAB-E2ADEB97F6C1}">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圖表數據呈現</a:t>
          </a:r>
        </a:p>
      </dgm:t>
    </dgm:pt>
    <dgm:pt modelId="{CBE099DB-4FB5-4C98-B657-31D9BB6BA248}" type="parTrans" cxnId="{AD886FD8-244E-4EA7-8BC2-E537C01E0471}">
      <dgm:prSet/>
      <dgm:spPr/>
      <dgm:t>
        <a:bodyPr/>
        <a:lstStyle/>
        <a:p>
          <a:endParaRPr lang="zh-TW" altLang="en-US"/>
        </a:p>
      </dgm:t>
    </dgm:pt>
    <dgm:pt modelId="{BA529ADD-47A5-4304-82A7-383C10FAC50A}" type="sibTrans" cxnId="{AD886FD8-244E-4EA7-8BC2-E537C01E0471}">
      <dgm:prSet/>
      <dgm:spPr/>
      <dgm:t>
        <a:bodyPr/>
        <a:lstStyle/>
        <a:p>
          <a:endParaRPr lang="zh-TW" altLang="en-US"/>
        </a:p>
      </dgm:t>
    </dgm:pt>
    <dgm:pt modelId="{2AFD7C8B-E5D8-47DF-B688-436CE7BDEAF3}">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數據檔以</a:t>
          </a:r>
          <a:r>
            <a:rPr lang="en-US" altLang="zh-TW" sz="1000" b="1" dirty="0">
              <a:latin typeface="微軟正黑體" panose="020B0604030504040204" pitchFamily="34" charset="-120"/>
              <a:ea typeface="微軟正黑體" panose="020B0604030504040204" pitchFamily="34" charset="-120"/>
            </a:rPr>
            <a:t>csv</a:t>
          </a:r>
          <a:r>
            <a:rPr lang="zh-TW" altLang="en-US" sz="1000" b="1" dirty="0">
              <a:latin typeface="微軟正黑體" panose="020B0604030504040204" pitchFamily="34" charset="-120"/>
              <a:ea typeface="微軟正黑體" panose="020B0604030504040204" pitchFamily="34" charset="-120"/>
            </a:rPr>
            <a:t>檔儲存</a:t>
          </a:r>
        </a:p>
      </dgm:t>
    </dgm:pt>
    <dgm:pt modelId="{1BC353AC-EE06-472F-B99D-0AC2FBE0B071}" type="parTrans" cxnId="{BF9C8C30-B2AB-44FD-86E2-650C8D531DF2}">
      <dgm:prSet/>
      <dgm:spPr/>
      <dgm:t>
        <a:bodyPr/>
        <a:lstStyle/>
        <a:p>
          <a:endParaRPr lang="zh-TW" altLang="en-US"/>
        </a:p>
      </dgm:t>
    </dgm:pt>
    <dgm:pt modelId="{C47B0564-1A53-4194-84B0-018435501CA6}" type="sibTrans" cxnId="{BF9C8C30-B2AB-44FD-86E2-650C8D531DF2}">
      <dgm:prSet/>
      <dgm:spPr/>
      <dgm:t>
        <a:bodyPr/>
        <a:lstStyle/>
        <a:p>
          <a:endParaRPr lang="zh-TW" altLang="en-US"/>
        </a:p>
      </dgm:t>
    </dgm:pt>
    <dgm:pt modelId="{7C424E70-1D46-4978-8ACD-2FEA927E0AA7}">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指定檔案調用路徑</a:t>
          </a:r>
        </a:p>
      </dgm:t>
    </dgm:pt>
    <dgm:pt modelId="{E1CCA6C0-1D56-4156-88F0-5D65492D2B39}" type="parTrans" cxnId="{A063786C-3DAC-4D2E-A99D-F078201ABF28}">
      <dgm:prSet/>
      <dgm:spPr/>
      <dgm:t>
        <a:bodyPr/>
        <a:lstStyle/>
        <a:p>
          <a:endParaRPr lang="zh-TW" altLang="en-US"/>
        </a:p>
      </dgm:t>
    </dgm:pt>
    <dgm:pt modelId="{6D4B6D1F-70D2-4AA7-8569-6C446BDC5DA7}" type="sibTrans" cxnId="{A063786C-3DAC-4D2E-A99D-F078201ABF28}">
      <dgm:prSet/>
      <dgm:spPr/>
      <dgm:t>
        <a:bodyPr/>
        <a:lstStyle/>
        <a:p>
          <a:endParaRPr lang="zh-TW" altLang="en-US"/>
        </a:p>
      </dgm:t>
    </dgm:pt>
    <dgm:pt modelId="{75259B6D-8F3A-4FAC-9863-20C0B243DFE9}">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儲存輸入資料</a:t>
          </a:r>
        </a:p>
      </dgm:t>
    </dgm:pt>
    <dgm:pt modelId="{92F34027-6CDB-4E5C-8FA9-FCC27E190F74}" type="parTrans" cxnId="{A574FB0D-7038-4721-8AD0-3D68D9F62834}">
      <dgm:prSet/>
      <dgm:spPr/>
      <dgm:t>
        <a:bodyPr/>
        <a:lstStyle/>
        <a:p>
          <a:endParaRPr lang="zh-TW" altLang="en-US"/>
        </a:p>
      </dgm:t>
    </dgm:pt>
    <dgm:pt modelId="{3D57524A-59A7-4943-AE30-E6F9819FEB50}" type="sibTrans" cxnId="{A574FB0D-7038-4721-8AD0-3D68D9F62834}">
      <dgm:prSet/>
      <dgm:spPr/>
      <dgm:t>
        <a:bodyPr/>
        <a:lstStyle/>
        <a:p>
          <a:endParaRPr lang="zh-TW" altLang="en-US"/>
        </a:p>
      </dgm:t>
    </dgm:pt>
    <dgm:pt modelId="{5A3B758D-D5C7-4BB9-9F17-26C8594A1C12}">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使用</a:t>
          </a:r>
          <a:r>
            <a:rPr lang="en-US" sz="1000" b="1" dirty="0" err="1">
              <a:latin typeface="微軟正黑體" panose="020B0604030504040204" pitchFamily="34" charset="-120"/>
              <a:ea typeface="微軟正黑體" panose="020B0604030504040204" pitchFamily="34" charset="-120"/>
            </a:rPr>
            <a:t>InputField</a:t>
          </a:r>
          <a:r>
            <a:rPr lang="zh-TW" altLang="en-US" sz="1000" b="1" dirty="0">
              <a:latin typeface="微軟正黑體" panose="020B0604030504040204" pitchFamily="34" charset="-120"/>
              <a:ea typeface="微軟正黑體" panose="020B0604030504040204" pitchFamily="34" charset="-120"/>
            </a:rPr>
            <a:t>輸入框</a:t>
          </a:r>
        </a:p>
      </dgm:t>
    </dgm:pt>
    <dgm:pt modelId="{214B53D5-7CC2-4311-BC07-06798ACF4593}" type="parTrans" cxnId="{7693EE1D-022B-464E-BB49-BA97866AA94C}">
      <dgm:prSet/>
      <dgm:spPr/>
      <dgm:t>
        <a:bodyPr/>
        <a:lstStyle/>
        <a:p>
          <a:endParaRPr lang="zh-TW" altLang="en-US"/>
        </a:p>
      </dgm:t>
    </dgm:pt>
    <dgm:pt modelId="{D4ADA396-9986-4824-8C2C-8E59B38982F7}" type="sibTrans" cxnId="{7693EE1D-022B-464E-BB49-BA97866AA94C}">
      <dgm:prSet/>
      <dgm:spPr/>
      <dgm:t>
        <a:bodyPr/>
        <a:lstStyle/>
        <a:p>
          <a:endParaRPr lang="zh-TW" altLang="en-US"/>
        </a:p>
      </dgm:t>
    </dgm:pt>
    <dgm:pt modelId="{94FA7669-7238-4D39-9473-BDD2B9330393}">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列表 </a:t>
          </a:r>
          <a:r>
            <a:rPr lang="en-US" altLang="en-US" sz="1000" b="1" dirty="0">
              <a:latin typeface="微軟正黑體" panose="020B0604030504040204" pitchFamily="34" charset="-120"/>
              <a:ea typeface="微軟正黑體" panose="020B0604030504040204" pitchFamily="34" charset="-120"/>
            </a:rPr>
            <a:t>List&lt; T &gt;</a:t>
          </a:r>
          <a:r>
            <a:rPr lang="zh-TW" altLang="en-US" sz="1000" b="1" dirty="0">
              <a:latin typeface="微軟正黑體" panose="020B0604030504040204" pitchFamily="34" charset="-120"/>
              <a:ea typeface="微軟正黑體" panose="020B0604030504040204" pitchFamily="34" charset="-120"/>
            </a:rPr>
            <a:t> 儲存資料</a:t>
          </a:r>
        </a:p>
      </dgm:t>
    </dgm:pt>
    <dgm:pt modelId="{184E8931-6758-448B-883C-E263E7805493}" type="parTrans" cxnId="{07CE53C6-A0D4-4270-9BDE-23C2E2764CAE}">
      <dgm:prSet/>
      <dgm:spPr/>
      <dgm:t>
        <a:bodyPr/>
        <a:lstStyle/>
        <a:p>
          <a:endParaRPr lang="zh-TW" altLang="en-US"/>
        </a:p>
      </dgm:t>
    </dgm:pt>
    <dgm:pt modelId="{51679D22-5D57-4521-9780-48A7089708EE}" type="sibTrans" cxnId="{07CE53C6-A0D4-4270-9BDE-23C2E2764CAE}">
      <dgm:prSet/>
      <dgm:spPr/>
      <dgm:t>
        <a:bodyPr/>
        <a:lstStyle/>
        <a:p>
          <a:endParaRPr lang="zh-TW" altLang="en-US"/>
        </a:p>
      </dgm:t>
    </dgm:pt>
    <dgm:pt modelId="{22131D6C-58B3-44F4-AFC3-C2E68D2170DA}" type="pres">
      <dgm:prSet presAssocID="{13B9B3A4-F3F1-4DD7-9346-BE04F9CF125D}" presName="Name0" presStyleCnt="0">
        <dgm:presLayoutVars>
          <dgm:dir/>
          <dgm:animLvl val="lvl"/>
          <dgm:resizeHandles val="exact"/>
        </dgm:presLayoutVars>
      </dgm:prSet>
      <dgm:spPr/>
    </dgm:pt>
    <dgm:pt modelId="{43512B91-0D49-4BE7-9594-89526EEAB472}" type="pres">
      <dgm:prSet presAssocID="{A5DDA7EC-A05A-4FF2-9253-509F970E0192}" presName="linNode" presStyleCnt="0"/>
      <dgm:spPr/>
    </dgm:pt>
    <dgm:pt modelId="{17BA8F9A-ECE9-4D97-A0CC-C8EA43358072}" type="pres">
      <dgm:prSet presAssocID="{A5DDA7EC-A05A-4FF2-9253-509F970E0192}" presName="parentText" presStyleLbl="node1" presStyleIdx="0" presStyleCnt="3" custScaleX="75317">
        <dgm:presLayoutVars>
          <dgm:chMax val="1"/>
          <dgm:bulletEnabled val="1"/>
        </dgm:presLayoutVars>
      </dgm:prSet>
      <dgm:spPr/>
    </dgm:pt>
    <dgm:pt modelId="{49B4DBE5-1978-4020-9B68-C9BEBE40B58B}" type="pres">
      <dgm:prSet presAssocID="{A5DDA7EC-A05A-4FF2-9253-509F970E0192}" presName="descendantText" presStyleLbl="alignAccFollowNode1" presStyleIdx="0" presStyleCnt="3">
        <dgm:presLayoutVars>
          <dgm:bulletEnabled val="1"/>
        </dgm:presLayoutVars>
      </dgm:prSet>
      <dgm:spPr/>
    </dgm:pt>
    <dgm:pt modelId="{7E4D7155-0AC8-479F-9800-F0E02F598A7C}" type="pres">
      <dgm:prSet presAssocID="{69AED71D-1DE0-4DCC-9C48-10569AFD2912}" presName="sp" presStyleCnt="0"/>
      <dgm:spPr/>
    </dgm:pt>
    <dgm:pt modelId="{3541976C-509A-4A00-A9F4-C69647EE7D08}" type="pres">
      <dgm:prSet presAssocID="{4CC336BC-D32F-4864-AEAB-E2ADEB97F6C1}" presName="linNode" presStyleCnt="0"/>
      <dgm:spPr/>
    </dgm:pt>
    <dgm:pt modelId="{69B098E8-09C8-426A-894D-17B133FD820C}" type="pres">
      <dgm:prSet presAssocID="{4CC336BC-D32F-4864-AEAB-E2ADEB97F6C1}" presName="parentText" presStyleLbl="node1" presStyleIdx="1" presStyleCnt="3" custScaleX="75317">
        <dgm:presLayoutVars>
          <dgm:chMax val="1"/>
          <dgm:bulletEnabled val="1"/>
        </dgm:presLayoutVars>
      </dgm:prSet>
      <dgm:spPr/>
    </dgm:pt>
    <dgm:pt modelId="{3D9F67D9-C02F-463A-86C4-D2A4A833678D}" type="pres">
      <dgm:prSet presAssocID="{4CC336BC-D32F-4864-AEAB-E2ADEB97F6C1}" presName="descendantText" presStyleLbl="alignAccFollowNode1" presStyleIdx="1" presStyleCnt="3">
        <dgm:presLayoutVars>
          <dgm:bulletEnabled val="1"/>
        </dgm:presLayoutVars>
      </dgm:prSet>
      <dgm:spPr/>
    </dgm:pt>
    <dgm:pt modelId="{FD376A31-7D4F-41AF-8F14-571DEE9A41C4}" type="pres">
      <dgm:prSet presAssocID="{BA529ADD-47A5-4304-82A7-383C10FAC50A}" presName="sp" presStyleCnt="0"/>
      <dgm:spPr/>
    </dgm:pt>
    <dgm:pt modelId="{5A9C4C41-0AA0-4491-99D6-EC58B96CB0BF}" type="pres">
      <dgm:prSet presAssocID="{75259B6D-8F3A-4FAC-9863-20C0B243DFE9}" presName="linNode" presStyleCnt="0"/>
      <dgm:spPr/>
    </dgm:pt>
    <dgm:pt modelId="{EDDDE58C-3612-4284-818C-71C36E547A5B}" type="pres">
      <dgm:prSet presAssocID="{75259B6D-8F3A-4FAC-9863-20C0B243DFE9}" presName="parentText" presStyleLbl="node1" presStyleIdx="2" presStyleCnt="3" custScaleX="75317">
        <dgm:presLayoutVars>
          <dgm:chMax val="1"/>
          <dgm:bulletEnabled val="1"/>
        </dgm:presLayoutVars>
      </dgm:prSet>
      <dgm:spPr/>
    </dgm:pt>
    <dgm:pt modelId="{600B73C3-E9EA-47A5-A40B-B7EF7C060AC5}" type="pres">
      <dgm:prSet presAssocID="{75259B6D-8F3A-4FAC-9863-20C0B243DFE9}" presName="descendantText" presStyleLbl="alignAccFollowNode1" presStyleIdx="2" presStyleCnt="3">
        <dgm:presLayoutVars>
          <dgm:bulletEnabled val="1"/>
        </dgm:presLayoutVars>
      </dgm:prSet>
      <dgm:spPr/>
    </dgm:pt>
  </dgm:ptLst>
  <dgm:cxnLst>
    <dgm:cxn modelId="{A574FB0D-7038-4721-8AD0-3D68D9F62834}" srcId="{13B9B3A4-F3F1-4DD7-9346-BE04F9CF125D}" destId="{75259B6D-8F3A-4FAC-9863-20C0B243DFE9}" srcOrd="2" destOrd="0" parTransId="{92F34027-6CDB-4E5C-8FA9-FCC27E190F74}" sibTransId="{3D57524A-59A7-4943-AE30-E6F9819FEB50}"/>
    <dgm:cxn modelId="{7693EE1D-022B-464E-BB49-BA97866AA94C}" srcId="{75259B6D-8F3A-4FAC-9863-20C0B243DFE9}" destId="{5A3B758D-D5C7-4BB9-9F17-26C8594A1C12}" srcOrd="0" destOrd="0" parTransId="{214B53D5-7CC2-4311-BC07-06798ACF4593}" sibTransId="{D4ADA396-9986-4824-8C2C-8E59B38982F7}"/>
    <dgm:cxn modelId="{BF9C8C30-B2AB-44FD-86E2-650C8D531DF2}" srcId="{4CC336BC-D32F-4864-AEAB-E2ADEB97F6C1}" destId="{2AFD7C8B-E5D8-47DF-B688-436CE7BDEAF3}" srcOrd="0" destOrd="0" parTransId="{1BC353AC-EE06-472F-B99D-0AC2FBE0B071}" sibTransId="{C47B0564-1A53-4194-84B0-018435501CA6}"/>
    <dgm:cxn modelId="{0D724263-2875-4F76-AE5D-6E8E250BD76A}" type="presOf" srcId="{5CBFBE5C-1EE2-4168-B2CA-BC7BD5645983}" destId="{49B4DBE5-1978-4020-9B68-C9BEBE40B58B}" srcOrd="0" destOrd="0" presId="urn:microsoft.com/office/officeart/2005/8/layout/vList5"/>
    <dgm:cxn modelId="{F8259049-000C-4022-869B-62648CC30043}" type="presOf" srcId="{2AFD7C8B-E5D8-47DF-B688-436CE7BDEAF3}" destId="{3D9F67D9-C02F-463A-86C4-D2A4A833678D}" srcOrd="0" destOrd="0" presId="urn:microsoft.com/office/officeart/2005/8/layout/vList5"/>
    <dgm:cxn modelId="{A063786C-3DAC-4D2E-A99D-F078201ABF28}" srcId="{4CC336BC-D32F-4864-AEAB-E2ADEB97F6C1}" destId="{7C424E70-1D46-4978-8ACD-2FEA927E0AA7}" srcOrd="1" destOrd="0" parTransId="{E1CCA6C0-1D56-4156-88F0-5D65492D2B39}" sibTransId="{6D4B6D1F-70D2-4AA7-8569-6C446BDC5DA7}"/>
    <dgm:cxn modelId="{7547674D-4522-4AC8-A0E3-41FB8703C1C0}" type="presOf" srcId="{13B9B3A4-F3F1-4DD7-9346-BE04F9CF125D}" destId="{22131D6C-58B3-44F4-AFC3-C2E68D2170DA}" srcOrd="0" destOrd="0" presId="urn:microsoft.com/office/officeart/2005/8/layout/vList5"/>
    <dgm:cxn modelId="{F0225597-83B2-4769-A9FA-A2B448347816}" type="presOf" srcId="{A5DDA7EC-A05A-4FF2-9253-509F970E0192}" destId="{17BA8F9A-ECE9-4D97-A0CC-C8EA43358072}" srcOrd="0" destOrd="0" presId="urn:microsoft.com/office/officeart/2005/8/layout/vList5"/>
    <dgm:cxn modelId="{2608689C-4591-491B-9F8C-035B21EF237A}" type="presOf" srcId="{7C424E70-1D46-4978-8ACD-2FEA927E0AA7}" destId="{3D9F67D9-C02F-463A-86C4-D2A4A833678D}" srcOrd="0" destOrd="1" presId="urn:microsoft.com/office/officeart/2005/8/layout/vList5"/>
    <dgm:cxn modelId="{19B3AA9C-9F24-428A-8DA1-84FE53DD0207}" srcId="{A5DDA7EC-A05A-4FF2-9253-509F970E0192}" destId="{5CBFBE5C-1EE2-4168-B2CA-BC7BD5645983}" srcOrd="0" destOrd="0" parTransId="{F457E150-0614-4A83-9FEB-FA6C50579EA6}" sibTransId="{0D90B1DA-00F7-4D4B-B38F-E2150D0865C8}"/>
    <dgm:cxn modelId="{94AD73B1-4250-40F0-A71A-4DC15DC02DB8}" type="presOf" srcId="{75259B6D-8F3A-4FAC-9863-20C0B243DFE9}" destId="{EDDDE58C-3612-4284-818C-71C36E547A5B}" srcOrd="0" destOrd="0" presId="urn:microsoft.com/office/officeart/2005/8/layout/vList5"/>
    <dgm:cxn modelId="{07CE53C6-A0D4-4270-9BDE-23C2E2764CAE}" srcId="{4CC336BC-D32F-4864-AEAB-E2ADEB97F6C1}" destId="{94FA7669-7238-4D39-9473-BDD2B9330393}" srcOrd="2" destOrd="0" parTransId="{184E8931-6758-448B-883C-E263E7805493}" sibTransId="{51679D22-5D57-4521-9780-48A7089708EE}"/>
    <dgm:cxn modelId="{EC17EDC9-A98E-4D8A-9763-01D9CCA22F37}" type="presOf" srcId="{4CC336BC-D32F-4864-AEAB-E2ADEB97F6C1}" destId="{69B098E8-09C8-426A-894D-17B133FD820C}" srcOrd="0" destOrd="0" presId="urn:microsoft.com/office/officeart/2005/8/layout/vList5"/>
    <dgm:cxn modelId="{AD886FD8-244E-4EA7-8BC2-E537C01E0471}" srcId="{13B9B3A4-F3F1-4DD7-9346-BE04F9CF125D}" destId="{4CC336BC-D32F-4864-AEAB-E2ADEB97F6C1}" srcOrd="1" destOrd="0" parTransId="{CBE099DB-4FB5-4C98-B657-31D9BB6BA248}" sibTransId="{BA529ADD-47A5-4304-82A7-383C10FAC50A}"/>
    <dgm:cxn modelId="{B1300DEE-4392-4812-BB55-7182057023C6}" type="presOf" srcId="{94FA7669-7238-4D39-9473-BDD2B9330393}" destId="{3D9F67D9-C02F-463A-86C4-D2A4A833678D}" srcOrd="0" destOrd="2" presId="urn:microsoft.com/office/officeart/2005/8/layout/vList5"/>
    <dgm:cxn modelId="{ABB35CF0-9BE8-44F6-A2B6-43C5C5B753A4}" srcId="{13B9B3A4-F3F1-4DD7-9346-BE04F9CF125D}" destId="{A5DDA7EC-A05A-4FF2-9253-509F970E0192}" srcOrd="0" destOrd="0" parTransId="{AE8CD5D7-ADD8-4EEB-AC19-1E1FC5DF3FF3}" sibTransId="{69AED71D-1DE0-4DCC-9C48-10569AFD2912}"/>
    <dgm:cxn modelId="{72EC50F1-6D54-4332-B65D-0E1B90CE7102}" type="presOf" srcId="{5A3B758D-D5C7-4BB9-9F17-26C8594A1C12}" destId="{600B73C3-E9EA-47A5-A40B-B7EF7C060AC5}" srcOrd="0" destOrd="0" presId="urn:microsoft.com/office/officeart/2005/8/layout/vList5"/>
    <dgm:cxn modelId="{6A3494CE-8710-400C-969B-02355D8AE6A8}" type="presParOf" srcId="{22131D6C-58B3-44F4-AFC3-C2E68D2170DA}" destId="{43512B91-0D49-4BE7-9594-89526EEAB472}" srcOrd="0" destOrd="0" presId="urn:microsoft.com/office/officeart/2005/8/layout/vList5"/>
    <dgm:cxn modelId="{5C5FD32B-4734-4A43-9EE9-07639C23D533}" type="presParOf" srcId="{43512B91-0D49-4BE7-9594-89526EEAB472}" destId="{17BA8F9A-ECE9-4D97-A0CC-C8EA43358072}" srcOrd="0" destOrd="0" presId="urn:microsoft.com/office/officeart/2005/8/layout/vList5"/>
    <dgm:cxn modelId="{5237B855-EA06-4D26-B988-6CC319EAD055}" type="presParOf" srcId="{43512B91-0D49-4BE7-9594-89526EEAB472}" destId="{49B4DBE5-1978-4020-9B68-C9BEBE40B58B}" srcOrd="1" destOrd="0" presId="urn:microsoft.com/office/officeart/2005/8/layout/vList5"/>
    <dgm:cxn modelId="{E244BDB8-DACC-4E0B-A9F9-62AF2B15BB8C}" type="presParOf" srcId="{22131D6C-58B3-44F4-AFC3-C2E68D2170DA}" destId="{7E4D7155-0AC8-479F-9800-F0E02F598A7C}" srcOrd="1" destOrd="0" presId="urn:microsoft.com/office/officeart/2005/8/layout/vList5"/>
    <dgm:cxn modelId="{2549F86B-4D96-4E61-B274-75A96E8AF2BD}" type="presParOf" srcId="{22131D6C-58B3-44F4-AFC3-C2E68D2170DA}" destId="{3541976C-509A-4A00-A9F4-C69647EE7D08}" srcOrd="2" destOrd="0" presId="urn:microsoft.com/office/officeart/2005/8/layout/vList5"/>
    <dgm:cxn modelId="{E559B16E-9268-4A1C-8CA1-D1FE79D9E92A}" type="presParOf" srcId="{3541976C-509A-4A00-A9F4-C69647EE7D08}" destId="{69B098E8-09C8-426A-894D-17B133FD820C}" srcOrd="0" destOrd="0" presId="urn:microsoft.com/office/officeart/2005/8/layout/vList5"/>
    <dgm:cxn modelId="{72866D80-46B3-43CE-B2F5-94AF9EBC1580}" type="presParOf" srcId="{3541976C-509A-4A00-A9F4-C69647EE7D08}" destId="{3D9F67D9-C02F-463A-86C4-D2A4A833678D}" srcOrd="1" destOrd="0" presId="urn:microsoft.com/office/officeart/2005/8/layout/vList5"/>
    <dgm:cxn modelId="{3D35FE1A-B87A-42D0-9724-02099D619D65}" type="presParOf" srcId="{22131D6C-58B3-44F4-AFC3-C2E68D2170DA}" destId="{FD376A31-7D4F-41AF-8F14-571DEE9A41C4}" srcOrd="3" destOrd="0" presId="urn:microsoft.com/office/officeart/2005/8/layout/vList5"/>
    <dgm:cxn modelId="{77332378-6AA4-461F-87F4-0897175A6DA6}" type="presParOf" srcId="{22131D6C-58B3-44F4-AFC3-C2E68D2170DA}" destId="{5A9C4C41-0AA0-4491-99D6-EC58B96CB0BF}" srcOrd="4" destOrd="0" presId="urn:microsoft.com/office/officeart/2005/8/layout/vList5"/>
    <dgm:cxn modelId="{3292B876-9ABB-46F9-9C72-4C430EC3D66E}" type="presParOf" srcId="{5A9C4C41-0AA0-4491-99D6-EC58B96CB0BF}" destId="{EDDDE58C-3612-4284-818C-71C36E547A5B}" srcOrd="0" destOrd="0" presId="urn:microsoft.com/office/officeart/2005/8/layout/vList5"/>
    <dgm:cxn modelId="{5720B57A-D40F-466E-AAA3-C0061E052BE8}" type="presParOf" srcId="{5A9C4C41-0AA0-4491-99D6-EC58B96CB0BF}" destId="{600B73C3-E9EA-47A5-A40B-B7EF7C060AC5}" srcOrd="1" destOrd="0" presId="urn:microsoft.com/office/officeart/2005/8/layout/vList5"/>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017C346-4E75-4885-943D-59C66BB1EDA5}" type="doc">
      <dgm:prSet loTypeId="urn:microsoft.com/office/officeart/2005/8/layout/chevron2" loCatId="process" qsTypeId="urn:microsoft.com/office/officeart/2005/8/quickstyle/simple5" qsCatId="simple" csTypeId="urn:microsoft.com/office/officeart/2005/8/colors/accent3_1" csCatId="accent3" phldr="1"/>
      <dgm:spPr/>
    </dgm:pt>
    <dgm:pt modelId="{936A7D55-EF65-42E6-A43F-379D2F3F1DB8}">
      <dgm:prSet phldrT="[文字]" custT="1"/>
      <dgm:spPr>
        <a:xfrm rot="5400000">
          <a:off x="-199059" y="201048"/>
          <a:ext cx="1327060" cy="928942"/>
        </a:xfrm>
        <a:prstGeom prst="chevron">
          <a:avLst/>
        </a:prstGeom>
      </dgm:spPr>
      <dgm:t>
        <a:bodyPr/>
        <a:lstStyle/>
        <a:p>
          <a:pPr>
            <a:lnSpc>
              <a:spcPct val="100000"/>
            </a:lnSpc>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監測成果</a:t>
          </a:r>
        </a:p>
      </dgm:t>
    </dgm:pt>
    <dgm:pt modelId="{6B074DB9-F35F-4A0B-A044-39798BABCF3C}" type="parTrans" cxnId="{886249B3-211D-4853-82B1-6246F25B3E44}">
      <dgm:prSet/>
      <dgm:spPr/>
      <dgm:t>
        <a:bodyPr/>
        <a:lstStyle/>
        <a:p>
          <a:endParaRPr lang="zh-TW" altLang="en-US"/>
        </a:p>
      </dgm:t>
    </dgm:pt>
    <dgm:pt modelId="{F4970DB7-C089-45D1-9D6B-F82C8F4CCFA8}" type="sibTrans" cxnId="{886249B3-211D-4853-82B1-6246F25B3E44}">
      <dgm:prSet/>
      <dgm:spPr/>
      <dgm:t>
        <a:bodyPr/>
        <a:lstStyle/>
        <a:p>
          <a:endParaRPr lang="zh-TW" altLang="en-US"/>
        </a:p>
      </dgm:t>
    </dgm:pt>
    <dgm:pt modelId="{F219E01D-5B40-4D48-BD3C-BCE3F7EE535E}">
      <dgm:prSet phldrT="[文字]" custT="1"/>
      <dgm:spPr>
        <a:xfrm rot="5400000">
          <a:off x="-199059" y="1330038"/>
          <a:ext cx="1327060" cy="928942"/>
        </a:xfrm>
        <a:prstGeom prst="chevron">
          <a:avLst/>
        </a:prstGeom>
      </dgm:spPr>
      <dgm:t>
        <a:bodyPr/>
        <a:lstStyle/>
        <a:p>
          <a:pPr>
            <a:lnSpc>
              <a:spcPct val="100000"/>
            </a:lnSpc>
            <a:spcAft>
              <a:spcPts val="0"/>
            </a:spcAft>
            <a:buNone/>
          </a:pPr>
          <a:r>
            <a:rPr lang="zh-TW" altLang="en-US" sz="1200" b="1" dirty="0">
              <a:latin typeface="微軟正黑體" panose="020B0604030504040204" pitchFamily="34" charset="-120"/>
              <a:ea typeface="微軟正黑體" panose="020B0604030504040204" pitchFamily="34" charset="-120"/>
              <a:cs typeface="+mn-cs"/>
            </a:rPr>
            <a:t>互動平台應用</a:t>
          </a:r>
        </a:p>
      </dgm:t>
    </dgm:pt>
    <dgm:pt modelId="{DB5BC78A-D639-47F8-BD09-41E6F3ACA9ED}" type="parTrans" cxnId="{0D44EF52-35E8-47F7-AD44-3325289FCD86}">
      <dgm:prSet/>
      <dgm:spPr/>
      <dgm:t>
        <a:bodyPr/>
        <a:lstStyle/>
        <a:p>
          <a:endParaRPr lang="zh-TW" altLang="en-US"/>
        </a:p>
      </dgm:t>
    </dgm:pt>
    <dgm:pt modelId="{5E09B3D6-D2E9-4929-8FE7-89C2F4DDF3DC}" type="sibTrans" cxnId="{0D44EF52-35E8-47F7-AD44-3325289FCD86}">
      <dgm:prSet/>
      <dgm:spPr/>
      <dgm:t>
        <a:bodyPr/>
        <a:lstStyle/>
        <a:p>
          <a:endParaRPr lang="zh-TW" altLang="en-US"/>
        </a:p>
      </dgm:t>
    </dgm:pt>
    <dgm:pt modelId="{04E04039-F734-45EE-9FAF-E88AD14B2994}">
      <dgm:prSet phldrT="[文字]" custT="1"/>
      <dgm:spPr>
        <a:xfrm rot="5400000">
          <a:off x="2011836" y="48085"/>
          <a:ext cx="862589" cy="3028377"/>
        </a:xfrm>
        <a:prstGeom prst="round2SameRect">
          <a:avLst/>
        </a:prstGeo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數據呈現</a:t>
          </a:r>
        </a:p>
      </dgm:t>
    </dgm:pt>
    <dgm:pt modelId="{39FE7AEF-7FB0-4273-84F1-F861D306DD59}" type="parTrans" cxnId="{0CD63BF1-B6BD-4E3D-B36E-D26916C34784}">
      <dgm:prSet/>
      <dgm:spPr/>
      <dgm:t>
        <a:bodyPr/>
        <a:lstStyle/>
        <a:p>
          <a:endParaRPr lang="zh-TW" altLang="en-US"/>
        </a:p>
      </dgm:t>
    </dgm:pt>
    <dgm:pt modelId="{1D083686-F98D-438F-A50F-A9D6FCD85913}" type="sibTrans" cxnId="{0CD63BF1-B6BD-4E3D-B36E-D26916C34784}">
      <dgm:prSet/>
      <dgm:spPr/>
      <dgm:t>
        <a:bodyPr/>
        <a:lstStyle/>
        <a:p>
          <a:endParaRPr lang="zh-TW" altLang="en-US"/>
        </a:p>
      </dgm:t>
    </dgm:pt>
    <dgm:pt modelId="{40FF6689-164B-48DC-AC5F-EA4AA885F630}">
      <dgm:prSet phldrT="[文字]" custT="1"/>
      <dgm:spPr>
        <a:xfrm rot="5400000">
          <a:off x="2011609" y="-1080677"/>
          <a:ext cx="863043" cy="3028377"/>
        </a:xfrm>
        <a:prstGeom prst="round2SameRect">
          <a:avLst/>
        </a:prstGeo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車種數據特性</a:t>
          </a:r>
        </a:p>
      </dgm:t>
    </dgm:pt>
    <dgm:pt modelId="{4EA51FA1-87B7-493E-B563-71FC0192EAF4}" type="parTrans" cxnId="{F605E87C-9C28-4782-B0C8-F4240CCB632D}">
      <dgm:prSet/>
      <dgm:spPr/>
      <dgm:t>
        <a:bodyPr/>
        <a:lstStyle/>
        <a:p>
          <a:endParaRPr lang="zh-TW" altLang="en-US"/>
        </a:p>
      </dgm:t>
    </dgm:pt>
    <dgm:pt modelId="{43C59E0B-3E9D-4E16-8F54-86BCC8BAEB50}" type="sibTrans" cxnId="{F605E87C-9C28-4782-B0C8-F4240CCB632D}">
      <dgm:prSet/>
      <dgm:spPr/>
      <dgm:t>
        <a:bodyPr/>
        <a:lstStyle/>
        <a:p>
          <a:endParaRPr lang="zh-TW" altLang="en-US"/>
        </a:p>
      </dgm:t>
    </dgm:pt>
    <dgm:pt modelId="{6CE535D0-9B47-4680-81D7-A57E2FAD4B42}">
      <dgm:prSet phldrT="[文字]" custT="1"/>
      <dgm:spPr>
        <a:xfrm rot="5400000">
          <a:off x="2011609" y="-1080677"/>
          <a:ext cx="863043"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數值合理性探討</a:t>
          </a:r>
        </a:p>
      </dgm:t>
    </dgm:pt>
    <dgm:pt modelId="{018D7576-398D-4205-9A96-8D4FA9405EC7}" type="parTrans" cxnId="{B62D43F6-7AC3-40FD-A951-2FDE1C528DD0}">
      <dgm:prSet/>
      <dgm:spPr/>
      <dgm:t>
        <a:bodyPr/>
        <a:lstStyle/>
        <a:p>
          <a:endParaRPr lang="zh-TW" altLang="en-US"/>
        </a:p>
      </dgm:t>
    </dgm:pt>
    <dgm:pt modelId="{3FCBE532-0FA7-4953-B74E-4EDBA23A838D}" type="sibTrans" cxnId="{B62D43F6-7AC3-40FD-A951-2FDE1C528DD0}">
      <dgm:prSet/>
      <dgm:spPr/>
      <dgm:t>
        <a:bodyPr/>
        <a:lstStyle/>
        <a:p>
          <a:endParaRPr lang="zh-TW" altLang="en-US"/>
        </a:p>
      </dgm:t>
    </dgm:pt>
    <dgm:pt modelId="{5132A7F4-68DA-4627-9A2A-0B7EDFD9E7DB}">
      <dgm:prSet phldrT="[文字]" custT="1"/>
      <dgm:spPr>
        <a:xfrm rot="5400000">
          <a:off x="2011609" y="-1080677"/>
          <a:ext cx="863043" cy="3028377"/>
        </a:xfrm>
      </dgm:spPr>
      <dgm:t>
        <a:bodyPr/>
        <a:lstStyle/>
        <a:p>
          <a:pPr>
            <a:buChar char="•"/>
          </a:pPr>
          <a:r>
            <a:rPr lang="zh-TW" sz="1200" b="1" dirty="0">
              <a:latin typeface="微軟正黑體" panose="020B0604030504040204" pitchFamily="34" charset="-120"/>
              <a:ea typeface="微軟正黑體" panose="020B0604030504040204" pitchFamily="34" charset="-120"/>
            </a:rPr>
            <a:t>狀態趨勢分析</a:t>
          </a:r>
          <a:endParaRPr lang="zh-TW" altLang="en-US" sz="1200" b="1" dirty="0">
            <a:latin typeface="微軟正黑體" panose="020B0604030504040204" pitchFamily="34" charset="-120"/>
            <a:ea typeface="微軟正黑體" panose="020B0604030504040204" pitchFamily="34" charset="-120"/>
            <a:cs typeface="+mn-cs"/>
          </a:endParaRPr>
        </a:p>
      </dgm:t>
    </dgm:pt>
    <dgm:pt modelId="{A2D51A01-36D2-41D9-835A-E8A909AEA9A0}" type="parTrans" cxnId="{60262539-53D5-4774-A6DE-7DE0C283B527}">
      <dgm:prSet/>
      <dgm:spPr/>
      <dgm:t>
        <a:bodyPr/>
        <a:lstStyle/>
        <a:p>
          <a:endParaRPr lang="zh-TW" altLang="en-US"/>
        </a:p>
      </dgm:t>
    </dgm:pt>
    <dgm:pt modelId="{FF33DC6E-E690-4C1D-B7AD-521A8CBF6EAD}" type="sibTrans" cxnId="{60262539-53D5-4774-A6DE-7DE0C283B527}">
      <dgm:prSet/>
      <dgm:spPr/>
      <dgm:t>
        <a:bodyPr/>
        <a:lstStyle/>
        <a:p>
          <a:endParaRPr lang="zh-TW" altLang="en-US"/>
        </a:p>
      </dgm:t>
    </dgm:pt>
    <dgm:pt modelId="{45F20BDD-CED6-4A9C-B32A-2BA63969DBE4}">
      <dgm:prSet phldrT="[文字]" custT="1"/>
      <dgm:spPr>
        <a:xfrm rot="5400000">
          <a:off x="2011836" y="48085"/>
          <a:ext cx="862589"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狀態註記</a:t>
          </a:r>
        </a:p>
      </dgm:t>
    </dgm:pt>
    <dgm:pt modelId="{1A259A69-E54A-427E-8B7F-597D5410616A}" type="parTrans" cxnId="{D6718F26-60FE-4C98-B89A-67BED98DF43E}">
      <dgm:prSet/>
      <dgm:spPr/>
      <dgm:t>
        <a:bodyPr/>
        <a:lstStyle/>
        <a:p>
          <a:endParaRPr lang="zh-TW" altLang="en-US"/>
        </a:p>
      </dgm:t>
    </dgm:pt>
    <dgm:pt modelId="{67C8664C-9079-4D58-AEBD-9667DE517797}" type="sibTrans" cxnId="{D6718F26-60FE-4C98-B89A-67BED98DF43E}">
      <dgm:prSet/>
      <dgm:spPr/>
      <dgm:t>
        <a:bodyPr/>
        <a:lstStyle/>
        <a:p>
          <a:endParaRPr lang="zh-TW" altLang="en-US"/>
        </a:p>
      </dgm:t>
    </dgm:pt>
    <dgm:pt modelId="{D326704B-FA80-4D87-8987-6867CD845132}" type="pres">
      <dgm:prSet presAssocID="{9017C346-4E75-4885-943D-59C66BB1EDA5}" presName="linearFlow" presStyleCnt="0">
        <dgm:presLayoutVars>
          <dgm:dir/>
          <dgm:animLvl val="lvl"/>
          <dgm:resizeHandles val="exact"/>
        </dgm:presLayoutVars>
      </dgm:prSet>
      <dgm:spPr/>
    </dgm:pt>
    <dgm:pt modelId="{EE7CCCD8-2916-481A-B3E1-76DA8CE72E19}" type="pres">
      <dgm:prSet presAssocID="{936A7D55-EF65-42E6-A43F-379D2F3F1DB8}" presName="composite" presStyleCnt="0"/>
      <dgm:spPr/>
    </dgm:pt>
    <dgm:pt modelId="{3615CD9E-7507-403F-AB25-4C7EB5E68D4D}" type="pres">
      <dgm:prSet presAssocID="{936A7D55-EF65-42E6-A43F-379D2F3F1DB8}" presName="parentText" presStyleLbl="alignNode1" presStyleIdx="0" presStyleCnt="2">
        <dgm:presLayoutVars>
          <dgm:chMax val="1"/>
          <dgm:bulletEnabled val="1"/>
        </dgm:presLayoutVars>
      </dgm:prSet>
      <dgm:spPr/>
    </dgm:pt>
    <dgm:pt modelId="{92F65FAD-E1B5-4581-928E-CCED0451D8DD}" type="pres">
      <dgm:prSet presAssocID="{936A7D55-EF65-42E6-A43F-379D2F3F1DB8}" presName="descendantText" presStyleLbl="alignAcc1" presStyleIdx="0" presStyleCnt="2">
        <dgm:presLayoutVars>
          <dgm:bulletEnabled val="1"/>
        </dgm:presLayoutVars>
      </dgm:prSet>
      <dgm:spPr>
        <a:prstGeom prst="round2SameRect">
          <a:avLst/>
        </a:prstGeom>
      </dgm:spPr>
    </dgm:pt>
    <dgm:pt modelId="{D228AA49-0455-4510-AA2E-9708F1CE7E47}" type="pres">
      <dgm:prSet presAssocID="{F4970DB7-C089-45D1-9D6B-F82C8F4CCFA8}" presName="sp" presStyleCnt="0"/>
      <dgm:spPr/>
    </dgm:pt>
    <dgm:pt modelId="{6AB57E18-B456-4146-A4C7-58EB8FC265FF}" type="pres">
      <dgm:prSet presAssocID="{F219E01D-5B40-4D48-BD3C-BCE3F7EE535E}" presName="composite" presStyleCnt="0"/>
      <dgm:spPr/>
    </dgm:pt>
    <dgm:pt modelId="{A7EC84A6-4EAB-4881-88EF-C5ED9BC9C0FA}" type="pres">
      <dgm:prSet presAssocID="{F219E01D-5B40-4D48-BD3C-BCE3F7EE535E}" presName="parentText" presStyleLbl="alignNode1" presStyleIdx="1" presStyleCnt="2">
        <dgm:presLayoutVars>
          <dgm:chMax val="1"/>
          <dgm:bulletEnabled val="1"/>
        </dgm:presLayoutVars>
      </dgm:prSet>
      <dgm:spPr/>
    </dgm:pt>
    <dgm:pt modelId="{F9B1CA05-1122-4443-BD2F-520EE82EC68F}" type="pres">
      <dgm:prSet presAssocID="{F219E01D-5B40-4D48-BD3C-BCE3F7EE535E}" presName="descendantText" presStyleLbl="alignAcc1" presStyleIdx="1" presStyleCnt="2">
        <dgm:presLayoutVars>
          <dgm:bulletEnabled val="1"/>
        </dgm:presLayoutVars>
      </dgm:prSet>
      <dgm:spPr>
        <a:prstGeom prst="round2SameRect">
          <a:avLst/>
        </a:prstGeom>
      </dgm:spPr>
    </dgm:pt>
  </dgm:ptLst>
  <dgm:cxnLst>
    <dgm:cxn modelId="{8095BC02-B553-4D2E-B9B6-4AA905A789A1}" type="presOf" srcId="{F219E01D-5B40-4D48-BD3C-BCE3F7EE535E}" destId="{A7EC84A6-4EAB-4881-88EF-C5ED9BC9C0FA}" srcOrd="0" destOrd="0" presId="urn:microsoft.com/office/officeart/2005/8/layout/chevron2"/>
    <dgm:cxn modelId="{71142322-0BE9-4C34-A9A0-A5693AD1173E}" type="presOf" srcId="{5132A7F4-68DA-4627-9A2A-0B7EDFD9E7DB}" destId="{92F65FAD-E1B5-4581-928E-CCED0451D8DD}" srcOrd="0" destOrd="2" presId="urn:microsoft.com/office/officeart/2005/8/layout/chevron2"/>
    <dgm:cxn modelId="{D6718F26-60FE-4C98-B89A-67BED98DF43E}" srcId="{F219E01D-5B40-4D48-BD3C-BCE3F7EE535E}" destId="{45F20BDD-CED6-4A9C-B32A-2BA63969DBE4}" srcOrd="1" destOrd="0" parTransId="{1A259A69-E54A-427E-8B7F-597D5410616A}" sibTransId="{67C8664C-9079-4D58-AEBD-9667DE517797}"/>
    <dgm:cxn modelId="{60262539-53D5-4774-A6DE-7DE0C283B527}" srcId="{936A7D55-EF65-42E6-A43F-379D2F3F1DB8}" destId="{5132A7F4-68DA-4627-9A2A-0B7EDFD9E7DB}" srcOrd="2" destOrd="0" parTransId="{A2D51A01-36D2-41D9-835A-E8A909AEA9A0}" sibTransId="{FF33DC6E-E690-4C1D-B7AD-521A8CBF6EAD}"/>
    <dgm:cxn modelId="{2869695D-EDF0-45EA-A62D-3A10731384F1}" type="presOf" srcId="{40FF6689-164B-48DC-AC5F-EA4AA885F630}" destId="{92F65FAD-E1B5-4581-928E-CCED0451D8DD}" srcOrd="0" destOrd="0" presId="urn:microsoft.com/office/officeart/2005/8/layout/chevron2"/>
    <dgm:cxn modelId="{0D44EF52-35E8-47F7-AD44-3325289FCD86}" srcId="{9017C346-4E75-4885-943D-59C66BB1EDA5}" destId="{F219E01D-5B40-4D48-BD3C-BCE3F7EE535E}" srcOrd="1" destOrd="0" parTransId="{DB5BC78A-D639-47F8-BD09-41E6F3ACA9ED}" sibTransId="{5E09B3D6-D2E9-4929-8FE7-89C2F4DDF3DC}"/>
    <dgm:cxn modelId="{F605E87C-9C28-4782-B0C8-F4240CCB632D}" srcId="{936A7D55-EF65-42E6-A43F-379D2F3F1DB8}" destId="{40FF6689-164B-48DC-AC5F-EA4AA885F630}" srcOrd="0" destOrd="0" parTransId="{4EA51FA1-87B7-493E-B563-71FC0192EAF4}" sibTransId="{43C59E0B-3E9D-4E16-8F54-86BCC8BAEB50}"/>
    <dgm:cxn modelId="{8C96C8A0-C074-4E56-B17D-188B2A656817}" type="presOf" srcId="{936A7D55-EF65-42E6-A43F-379D2F3F1DB8}" destId="{3615CD9E-7507-403F-AB25-4C7EB5E68D4D}" srcOrd="0" destOrd="0" presId="urn:microsoft.com/office/officeart/2005/8/layout/chevron2"/>
    <dgm:cxn modelId="{984A7CA1-24A1-4A6B-BE1C-1D8954E7E49D}" type="presOf" srcId="{6CE535D0-9B47-4680-81D7-A57E2FAD4B42}" destId="{92F65FAD-E1B5-4581-928E-CCED0451D8DD}" srcOrd="0" destOrd="1" presId="urn:microsoft.com/office/officeart/2005/8/layout/chevron2"/>
    <dgm:cxn modelId="{886249B3-211D-4853-82B1-6246F25B3E44}" srcId="{9017C346-4E75-4885-943D-59C66BB1EDA5}" destId="{936A7D55-EF65-42E6-A43F-379D2F3F1DB8}" srcOrd="0" destOrd="0" parTransId="{6B074DB9-F35F-4A0B-A044-39798BABCF3C}" sibTransId="{F4970DB7-C089-45D1-9D6B-F82C8F4CCFA8}"/>
    <dgm:cxn modelId="{48EE7CEF-FAE1-4359-ABE3-3BA5F81B5150}" type="presOf" srcId="{45F20BDD-CED6-4A9C-B32A-2BA63969DBE4}" destId="{F9B1CA05-1122-4443-BD2F-520EE82EC68F}" srcOrd="0" destOrd="1" presId="urn:microsoft.com/office/officeart/2005/8/layout/chevron2"/>
    <dgm:cxn modelId="{0CD63BF1-B6BD-4E3D-B36E-D26916C34784}" srcId="{F219E01D-5B40-4D48-BD3C-BCE3F7EE535E}" destId="{04E04039-F734-45EE-9FAF-E88AD14B2994}" srcOrd="0" destOrd="0" parTransId="{39FE7AEF-7FB0-4273-84F1-F861D306DD59}" sibTransId="{1D083686-F98D-438F-A50F-A9D6FCD85913}"/>
    <dgm:cxn modelId="{B62D43F6-7AC3-40FD-A951-2FDE1C528DD0}" srcId="{936A7D55-EF65-42E6-A43F-379D2F3F1DB8}" destId="{6CE535D0-9B47-4680-81D7-A57E2FAD4B42}" srcOrd="1" destOrd="0" parTransId="{018D7576-398D-4205-9A96-8D4FA9405EC7}" sibTransId="{3FCBE532-0FA7-4953-B74E-4EDBA23A838D}"/>
    <dgm:cxn modelId="{714189FB-DCC7-4842-8A55-5B16DBA76DFC}" type="presOf" srcId="{04E04039-F734-45EE-9FAF-E88AD14B2994}" destId="{F9B1CA05-1122-4443-BD2F-520EE82EC68F}" srcOrd="0" destOrd="0" presId="urn:microsoft.com/office/officeart/2005/8/layout/chevron2"/>
    <dgm:cxn modelId="{CC45D2FD-57CA-425D-B047-C0A3AFC3A866}" type="presOf" srcId="{9017C346-4E75-4885-943D-59C66BB1EDA5}" destId="{D326704B-FA80-4D87-8987-6867CD845132}" srcOrd="0" destOrd="0" presId="urn:microsoft.com/office/officeart/2005/8/layout/chevron2"/>
    <dgm:cxn modelId="{EE08F849-58B0-4143-84FC-AF606EC4BB90}" type="presParOf" srcId="{D326704B-FA80-4D87-8987-6867CD845132}" destId="{EE7CCCD8-2916-481A-B3E1-76DA8CE72E19}" srcOrd="0" destOrd="0" presId="urn:microsoft.com/office/officeart/2005/8/layout/chevron2"/>
    <dgm:cxn modelId="{F4EA1004-6E7C-4B1F-98B3-8BF4680E48A1}" type="presParOf" srcId="{EE7CCCD8-2916-481A-B3E1-76DA8CE72E19}" destId="{3615CD9E-7507-403F-AB25-4C7EB5E68D4D}" srcOrd="0" destOrd="0" presId="urn:microsoft.com/office/officeart/2005/8/layout/chevron2"/>
    <dgm:cxn modelId="{BAFF9768-048C-4C62-BF55-1E295861229D}" type="presParOf" srcId="{EE7CCCD8-2916-481A-B3E1-76DA8CE72E19}" destId="{92F65FAD-E1B5-4581-928E-CCED0451D8DD}" srcOrd="1" destOrd="0" presId="urn:microsoft.com/office/officeart/2005/8/layout/chevron2"/>
    <dgm:cxn modelId="{5A6AE790-325B-40B1-989D-B564CECECF09}" type="presParOf" srcId="{D326704B-FA80-4D87-8987-6867CD845132}" destId="{D228AA49-0455-4510-AA2E-9708F1CE7E47}" srcOrd="1" destOrd="0" presId="urn:microsoft.com/office/officeart/2005/8/layout/chevron2"/>
    <dgm:cxn modelId="{8A6DA050-385C-4B1E-836C-BB91920547EE}" type="presParOf" srcId="{D326704B-FA80-4D87-8987-6867CD845132}" destId="{6AB57E18-B456-4146-A4C7-58EB8FC265FF}" srcOrd="2" destOrd="0" presId="urn:microsoft.com/office/officeart/2005/8/layout/chevron2"/>
    <dgm:cxn modelId="{52AAF9CF-7F42-4F51-9C93-A964EDBA1A24}" type="presParOf" srcId="{6AB57E18-B456-4146-A4C7-58EB8FC265FF}" destId="{A7EC84A6-4EAB-4881-88EF-C5ED9BC9C0FA}" srcOrd="0" destOrd="0" presId="urn:microsoft.com/office/officeart/2005/8/layout/chevron2"/>
    <dgm:cxn modelId="{321B52A2-F255-4C8E-B5EF-295F780BFEF1}" type="presParOf" srcId="{6AB57E18-B456-4146-A4C7-58EB8FC265FF}" destId="{F9B1CA05-1122-4443-BD2F-520EE82EC68F}"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409E6-3AF8-4120-B742-62EAA2CFB8F9}"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TW" altLang="en-US"/>
        </a:p>
      </dgm:t>
    </dgm:pt>
    <dgm:pt modelId="{E9CAACAA-6FF6-4BCB-A456-507F35D1E1B5}">
      <dgm:prSet phldrT="[文字]" custT="1"/>
      <dgm:spPr/>
      <dgm:t>
        <a:bodyPr/>
        <a:lstStyle/>
        <a:p>
          <a:r>
            <a:rPr lang="zh-TW" altLang="en-US" sz="1800" dirty="0">
              <a:latin typeface="微軟正黑體" panose="020B0604030504040204" pitchFamily="34" charset="-120"/>
              <a:ea typeface="微軟正黑體" panose="020B0604030504040204" pitchFamily="34" charset="-120"/>
            </a:rPr>
            <a:t>軌道監測管理</a:t>
          </a:r>
        </a:p>
      </dgm:t>
    </dgm:pt>
    <dgm:pt modelId="{6CE2EA5A-B9D0-4D2B-866F-FDBB95D09224}" type="parTrans" cxnId="{68E0A364-40D4-4E24-9BCC-E01A74E888DD}">
      <dgm:prSet/>
      <dgm:spPr/>
      <dgm:t>
        <a:bodyPr/>
        <a:lstStyle/>
        <a:p>
          <a:endParaRPr lang="zh-TW" altLang="en-US"/>
        </a:p>
      </dgm:t>
    </dgm:pt>
    <dgm:pt modelId="{18180FCA-5389-4FFF-8010-7D9270ADB961}" type="sibTrans" cxnId="{68E0A364-40D4-4E24-9BCC-E01A74E888DD}">
      <dgm:prSet/>
      <dgm:spPr/>
      <dgm:t>
        <a:bodyPr/>
        <a:lstStyle/>
        <a:p>
          <a:endParaRPr lang="zh-TW" altLang="en-US"/>
        </a:p>
      </dgm:t>
    </dgm:pt>
    <dgm:pt modelId="{17C5002D-7472-4DBE-87D3-3E27980301C6}">
      <dgm:prSet phldrT="[文字]" custT="1"/>
      <dgm:spPr/>
      <dgm:t>
        <a:bodyPr/>
        <a:lstStyle/>
        <a:p>
          <a:r>
            <a:rPr lang="zh-TW" altLang="en-US" sz="1800" dirty="0">
              <a:latin typeface="微軟正黑體" panose="020B0604030504040204" pitchFamily="34" charset="-120"/>
              <a:ea typeface="微軟正黑體" panose="020B0604030504040204" pitchFamily="34" charset="-120"/>
            </a:rPr>
            <a:t>物聯網</a:t>
          </a:r>
        </a:p>
      </dgm:t>
    </dgm:pt>
    <dgm:pt modelId="{260753E9-9A25-4293-85F8-F0D0809A3CF8}" type="parTrans" cxnId="{6195D8E1-3C54-4C49-B42A-06DC8DA90783}">
      <dgm:prSet/>
      <dgm:spPr/>
      <dgm:t>
        <a:bodyPr/>
        <a:lstStyle/>
        <a:p>
          <a:endParaRPr lang="zh-TW" altLang="en-US"/>
        </a:p>
      </dgm:t>
    </dgm:pt>
    <dgm:pt modelId="{8047D92A-F6E9-462B-B596-8C8447242667}" type="sibTrans" cxnId="{6195D8E1-3C54-4C49-B42A-06DC8DA90783}">
      <dgm:prSet/>
      <dgm:spPr/>
      <dgm:t>
        <a:bodyPr/>
        <a:lstStyle/>
        <a:p>
          <a:endParaRPr lang="zh-TW" altLang="en-US"/>
        </a:p>
      </dgm:t>
    </dgm:pt>
    <dgm:pt modelId="{1BB38558-D95B-44C4-8095-D23F926F8B5A}">
      <dgm:prSet phldrT="[文字]" custT="1"/>
      <dgm:spPr/>
      <dgm:t>
        <a:bodyPr/>
        <a:lstStyle/>
        <a:p>
          <a:r>
            <a:rPr lang="zh-TW" altLang="en-US" sz="1800" dirty="0">
              <a:latin typeface="微軟正黑體" panose="020B0604030504040204" pitchFamily="34" charset="-120"/>
              <a:ea typeface="微軟正黑體" panose="020B0604030504040204" pitchFamily="34" charset="-120"/>
            </a:rPr>
            <a:t>遊戲引擎</a:t>
          </a:r>
        </a:p>
      </dgm:t>
    </dgm:pt>
    <dgm:pt modelId="{EABAD934-089A-4027-8028-822B0DBD7B79}" type="parTrans" cxnId="{067AF42F-F9FD-46C6-9D46-E6B32976BE4A}">
      <dgm:prSet/>
      <dgm:spPr/>
      <dgm:t>
        <a:bodyPr/>
        <a:lstStyle/>
        <a:p>
          <a:endParaRPr lang="zh-TW" altLang="en-US"/>
        </a:p>
      </dgm:t>
    </dgm:pt>
    <dgm:pt modelId="{0355FFA3-2663-48D2-9769-6814435C451E}" type="sibTrans" cxnId="{067AF42F-F9FD-46C6-9D46-E6B32976BE4A}">
      <dgm:prSet/>
      <dgm:spPr/>
      <dgm:t>
        <a:bodyPr/>
        <a:lstStyle/>
        <a:p>
          <a:endParaRPr lang="zh-TW" altLang="en-US"/>
        </a:p>
      </dgm:t>
    </dgm:pt>
    <dgm:pt modelId="{2064D04E-5A99-4151-ACCF-3235CC0C1742}" type="pres">
      <dgm:prSet presAssocID="{6DF409E6-3AF8-4120-B742-62EAA2CFB8F9}" presName="Name0" presStyleCnt="0">
        <dgm:presLayoutVars>
          <dgm:chMax val="7"/>
          <dgm:chPref val="7"/>
          <dgm:dir/>
          <dgm:animLvl val="lvl"/>
        </dgm:presLayoutVars>
      </dgm:prSet>
      <dgm:spPr/>
    </dgm:pt>
    <dgm:pt modelId="{36B35908-5ABD-4800-B7A2-1251866E5536}" type="pres">
      <dgm:prSet presAssocID="{E9CAACAA-6FF6-4BCB-A456-507F35D1E1B5}" presName="Accent1" presStyleCnt="0"/>
      <dgm:spPr/>
    </dgm:pt>
    <dgm:pt modelId="{D2BD5AA3-4967-4C76-8EC3-6CB066C8C7AB}" type="pres">
      <dgm:prSet presAssocID="{E9CAACAA-6FF6-4BCB-A456-507F35D1E1B5}" presName="Accent" presStyleLbl="node1" presStyleIdx="0" presStyleCnt="3"/>
      <dgm:spPr>
        <a:solidFill>
          <a:srgbClr val="FFC000"/>
        </a:solidFill>
      </dgm:spPr>
    </dgm:pt>
    <dgm:pt modelId="{EFA0210B-F950-48A0-A976-114AFE2CD080}" type="pres">
      <dgm:prSet presAssocID="{E9CAACAA-6FF6-4BCB-A456-507F35D1E1B5}" presName="Parent1" presStyleLbl="revTx" presStyleIdx="0" presStyleCnt="3">
        <dgm:presLayoutVars>
          <dgm:chMax val="1"/>
          <dgm:chPref val="1"/>
          <dgm:bulletEnabled val="1"/>
        </dgm:presLayoutVars>
      </dgm:prSet>
      <dgm:spPr/>
    </dgm:pt>
    <dgm:pt modelId="{5BD96DAE-A550-4FE9-99EE-C08A2C30369B}" type="pres">
      <dgm:prSet presAssocID="{17C5002D-7472-4DBE-87D3-3E27980301C6}" presName="Accent2" presStyleCnt="0"/>
      <dgm:spPr/>
    </dgm:pt>
    <dgm:pt modelId="{9C6878C0-F8FF-410D-85D6-38133A28DC15}" type="pres">
      <dgm:prSet presAssocID="{17C5002D-7472-4DBE-87D3-3E27980301C6}" presName="Accent" presStyleLbl="node1" presStyleIdx="1" presStyleCnt="3"/>
      <dgm:spPr>
        <a:solidFill>
          <a:srgbClr val="92D050"/>
        </a:solidFill>
      </dgm:spPr>
    </dgm:pt>
    <dgm:pt modelId="{5D3CD329-D9CE-4D8F-9B32-0F01069EB574}" type="pres">
      <dgm:prSet presAssocID="{17C5002D-7472-4DBE-87D3-3E27980301C6}" presName="Parent2" presStyleLbl="revTx" presStyleIdx="1" presStyleCnt="3">
        <dgm:presLayoutVars>
          <dgm:chMax val="1"/>
          <dgm:chPref val="1"/>
          <dgm:bulletEnabled val="1"/>
        </dgm:presLayoutVars>
      </dgm:prSet>
      <dgm:spPr/>
    </dgm:pt>
    <dgm:pt modelId="{2F5EF016-8DDE-403C-B843-5C2CBAC2D05E}" type="pres">
      <dgm:prSet presAssocID="{1BB38558-D95B-44C4-8095-D23F926F8B5A}" presName="Accent3" presStyleCnt="0"/>
      <dgm:spPr/>
    </dgm:pt>
    <dgm:pt modelId="{AB56600F-C217-47B8-A89B-E7EF58085962}" type="pres">
      <dgm:prSet presAssocID="{1BB38558-D95B-44C4-8095-D23F926F8B5A}" presName="Accent" presStyleLbl="node1" presStyleIdx="2" presStyleCnt="3"/>
      <dgm:spPr/>
    </dgm:pt>
    <dgm:pt modelId="{F959AE13-91AD-4662-A4C2-3C78E0B98812}" type="pres">
      <dgm:prSet presAssocID="{1BB38558-D95B-44C4-8095-D23F926F8B5A}" presName="Parent3" presStyleLbl="revTx" presStyleIdx="2" presStyleCnt="3">
        <dgm:presLayoutVars>
          <dgm:chMax val="1"/>
          <dgm:chPref val="1"/>
          <dgm:bulletEnabled val="1"/>
        </dgm:presLayoutVars>
      </dgm:prSet>
      <dgm:spPr/>
    </dgm:pt>
  </dgm:ptLst>
  <dgm:cxnLst>
    <dgm:cxn modelId="{E8E17D22-CD68-4C51-ABF5-D4F4FFBBBB63}" type="presOf" srcId="{1BB38558-D95B-44C4-8095-D23F926F8B5A}" destId="{F959AE13-91AD-4662-A4C2-3C78E0B98812}" srcOrd="0" destOrd="0" presId="urn:microsoft.com/office/officeart/2009/layout/CircleArrowProcess"/>
    <dgm:cxn modelId="{067AF42F-F9FD-46C6-9D46-E6B32976BE4A}" srcId="{6DF409E6-3AF8-4120-B742-62EAA2CFB8F9}" destId="{1BB38558-D95B-44C4-8095-D23F926F8B5A}" srcOrd="2" destOrd="0" parTransId="{EABAD934-089A-4027-8028-822B0DBD7B79}" sibTransId="{0355FFA3-2663-48D2-9769-6814435C451E}"/>
    <dgm:cxn modelId="{68E0A364-40D4-4E24-9BCC-E01A74E888DD}" srcId="{6DF409E6-3AF8-4120-B742-62EAA2CFB8F9}" destId="{E9CAACAA-6FF6-4BCB-A456-507F35D1E1B5}" srcOrd="0" destOrd="0" parTransId="{6CE2EA5A-B9D0-4D2B-866F-FDBB95D09224}" sibTransId="{18180FCA-5389-4FFF-8010-7D9270ADB961}"/>
    <dgm:cxn modelId="{677F6C89-86FA-4AFD-80A5-266F5C772C88}" type="presOf" srcId="{17C5002D-7472-4DBE-87D3-3E27980301C6}" destId="{5D3CD329-D9CE-4D8F-9B32-0F01069EB574}" srcOrd="0" destOrd="0" presId="urn:microsoft.com/office/officeart/2009/layout/CircleArrowProcess"/>
    <dgm:cxn modelId="{57E30F9F-B35D-4945-AC4E-2800F7E13087}" type="presOf" srcId="{E9CAACAA-6FF6-4BCB-A456-507F35D1E1B5}" destId="{EFA0210B-F950-48A0-A976-114AFE2CD080}" srcOrd="0" destOrd="0" presId="urn:microsoft.com/office/officeart/2009/layout/CircleArrowProcess"/>
    <dgm:cxn modelId="{6195D8E1-3C54-4C49-B42A-06DC8DA90783}" srcId="{6DF409E6-3AF8-4120-B742-62EAA2CFB8F9}" destId="{17C5002D-7472-4DBE-87D3-3E27980301C6}" srcOrd="1" destOrd="0" parTransId="{260753E9-9A25-4293-85F8-F0D0809A3CF8}" sibTransId="{8047D92A-F6E9-462B-B596-8C8447242667}"/>
    <dgm:cxn modelId="{6541FFE9-915F-405B-AE17-DFC5E910589E}" type="presOf" srcId="{6DF409E6-3AF8-4120-B742-62EAA2CFB8F9}" destId="{2064D04E-5A99-4151-ACCF-3235CC0C1742}" srcOrd="0" destOrd="0" presId="urn:microsoft.com/office/officeart/2009/layout/CircleArrowProcess"/>
    <dgm:cxn modelId="{51A53F6C-3E80-4BD2-B020-999EA2427AF9}" type="presParOf" srcId="{2064D04E-5A99-4151-ACCF-3235CC0C1742}" destId="{36B35908-5ABD-4800-B7A2-1251866E5536}" srcOrd="0" destOrd="0" presId="urn:microsoft.com/office/officeart/2009/layout/CircleArrowProcess"/>
    <dgm:cxn modelId="{CD40DF93-74ED-458C-AD19-585C46E48B2B}" type="presParOf" srcId="{36B35908-5ABD-4800-B7A2-1251866E5536}" destId="{D2BD5AA3-4967-4C76-8EC3-6CB066C8C7AB}" srcOrd="0" destOrd="0" presId="urn:microsoft.com/office/officeart/2009/layout/CircleArrowProcess"/>
    <dgm:cxn modelId="{E1E3DFB0-C964-4B5E-A238-7E079F46A4BE}" type="presParOf" srcId="{2064D04E-5A99-4151-ACCF-3235CC0C1742}" destId="{EFA0210B-F950-48A0-A976-114AFE2CD080}" srcOrd="1" destOrd="0" presId="urn:microsoft.com/office/officeart/2009/layout/CircleArrowProcess"/>
    <dgm:cxn modelId="{8289F0B7-8A05-44BA-8533-D128C4331A8B}" type="presParOf" srcId="{2064D04E-5A99-4151-ACCF-3235CC0C1742}" destId="{5BD96DAE-A550-4FE9-99EE-C08A2C30369B}" srcOrd="2" destOrd="0" presId="urn:microsoft.com/office/officeart/2009/layout/CircleArrowProcess"/>
    <dgm:cxn modelId="{D5EE4087-95C0-486A-BA6B-C042F2794479}" type="presParOf" srcId="{5BD96DAE-A550-4FE9-99EE-C08A2C30369B}" destId="{9C6878C0-F8FF-410D-85D6-38133A28DC15}" srcOrd="0" destOrd="0" presId="urn:microsoft.com/office/officeart/2009/layout/CircleArrowProcess"/>
    <dgm:cxn modelId="{3938398D-2D99-48D8-A8F2-BA7CF70CFA42}" type="presParOf" srcId="{2064D04E-5A99-4151-ACCF-3235CC0C1742}" destId="{5D3CD329-D9CE-4D8F-9B32-0F01069EB574}" srcOrd="3" destOrd="0" presId="urn:microsoft.com/office/officeart/2009/layout/CircleArrowProcess"/>
    <dgm:cxn modelId="{0891EBAB-37A3-4BAC-B433-1FC45A6E35CF}" type="presParOf" srcId="{2064D04E-5A99-4151-ACCF-3235CC0C1742}" destId="{2F5EF016-8DDE-403C-B843-5C2CBAC2D05E}" srcOrd="4" destOrd="0" presId="urn:microsoft.com/office/officeart/2009/layout/CircleArrowProcess"/>
    <dgm:cxn modelId="{D91BC2FE-F055-4603-BA53-2E8DBCB5D2D7}" type="presParOf" srcId="{2F5EF016-8DDE-403C-B843-5C2CBAC2D05E}" destId="{AB56600F-C217-47B8-A89B-E7EF58085962}" srcOrd="0" destOrd="0" presId="urn:microsoft.com/office/officeart/2009/layout/CircleArrowProcess"/>
    <dgm:cxn modelId="{317FAD27-DFCC-4AE1-B271-EC8C9193E6C2}" type="presParOf" srcId="{2064D04E-5A99-4151-ACCF-3235CC0C1742}" destId="{F959AE13-91AD-4662-A4C2-3C78E0B98812}"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a:prstGeom prst="flowChartProcess">
          <a:avLst/>
        </a:prstGeom>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a:prstGeom prst="flowChartProcess">
          <a:avLst/>
        </a:prstGeom>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16ED37-2DFC-439B-B3EF-0F73C10928A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TW" altLang="en-US"/>
        </a:p>
      </dgm:t>
    </dgm:pt>
    <dgm:pt modelId="{FD9531BD-872E-4A50-9A2E-20BBF1A54357}">
      <dgm:prSet phldrT="[文字]" phldr="1"/>
      <dgm:spPr/>
      <dgm:t>
        <a:bodyPr/>
        <a:lstStyle/>
        <a:p>
          <a:endParaRPr lang="zh-TW" altLang="en-US"/>
        </a:p>
      </dgm:t>
    </dgm:pt>
    <dgm:pt modelId="{A41F5BF8-4A08-4881-947D-90CA7D22FAB4}" type="parTrans" cxnId="{6426FEFB-7CE1-4B0D-BEEA-5976644934A4}">
      <dgm:prSet/>
      <dgm:spPr/>
      <dgm:t>
        <a:bodyPr/>
        <a:lstStyle/>
        <a:p>
          <a:endParaRPr lang="zh-TW" altLang="en-US"/>
        </a:p>
      </dgm:t>
    </dgm:pt>
    <dgm:pt modelId="{0FC847AC-2470-4A49-9510-0448C8983B07}" type="sibTrans" cxnId="{6426FEFB-7CE1-4B0D-BEEA-5976644934A4}">
      <dgm:prSet/>
      <dgm:spPr>
        <a:ln w="38100"/>
      </dgm:spPr>
      <dgm:t>
        <a:bodyPr/>
        <a:lstStyle/>
        <a:p>
          <a:endParaRPr lang="zh-TW" altLang="en-US"/>
        </a:p>
      </dgm:t>
    </dgm:pt>
    <dgm:pt modelId="{4C8C2CA0-221E-481D-80BF-F4C2D46C095D}">
      <dgm:prSet phldrT="[文字]" phldr="1"/>
      <dgm:spPr/>
      <dgm:t>
        <a:bodyPr/>
        <a:lstStyle/>
        <a:p>
          <a:endParaRPr lang="zh-TW" altLang="en-US"/>
        </a:p>
      </dgm:t>
    </dgm:pt>
    <dgm:pt modelId="{E640EF90-071E-4AEC-89BF-6B8E49AF0F28}" type="parTrans" cxnId="{131B7983-472D-4A72-9A66-1EC2E49BA509}">
      <dgm:prSet/>
      <dgm:spPr/>
      <dgm:t>
        <a:bodyPr/>
        <a:lstStyle/>
        <a:p>
          <a:endParaRPr lang="zh-TW" altLang="en-US"/>
        </a:p>
      </dgm:t>
    </dgm:pt>
    <dgm:pt modelId="{82A25FDA-7542-4519-8609-582F82F52FF1}" type="sibTrans" cxnId="{131B7983-472D-4A72-9A66-1EC2E49BA509}">
      <dgm:prSet/>
      <dgm:spPr/>
      <dgm:t>
        <a:bodyPr/>
        <a:lstStyle/>
        <a:p>
          <a:endParaRPr lang="zh-TW" altLang="en-US"/>
        </a:p>
      </dgm:t>
    </dgm:pt>
    <dgm:pt modelId="{62304F47-BD23-4A47-8D11-9C4CB921BBA3}">
      <dgm:prSet phldrT="[文字]" phldr="1"/>
      <dgm:spPr/>
      <dgm:t>
        <a:bodyPr/>
        <a:lstStyle/>
        <a:p>
          <a:endParaRPr lang="zh-TW" altLang="en-US" dirty="0"/>
        </a:p>
      </dgm:t>
    </dgm:pt>
    <dgm:pt modelId="{55A09046-12BB-4A2B-B630-EE1F7960A8DE}" type="parTrans" cxnId="{DA853B78-C0B2-403F-A087-9CD57DCF11ED}">
      <dgm:prSet/>
      <dgm:spPr/>
      <dgm:t>
        <a:bodyPr/>
        <a:lstStyle/>
        <a:p>
          <a:endParaRPr lang="zh-TW" altLang="en-US"/>
        </a:p>
      </dgm:t>
    </dgm:pt>
    <dgm:pt modelId="{621E6FF3-6522-4F6F-B595-A8003AE22C9B}" type="sibTrans" cxnId="{DA853B78-C0B2-403F-A087-9CD57DCF11ED}">
      <dgm:prSet/>
      <dgm:spPr/>
      <dgm:t>
        <a:bodyPr/>
        <a:lstStyle/>
        <a:p>
          <a:endParaRPr lang="zh-TW" altLang="en-US"/>
        </a:p>
      </dgm:t>
    </dgm:pt>
    <dgm:pt modelId="{9B078758-D4F3-4CB8-A1D2-F3F9883E09B6}" type="pres">
      <dgm:prSet presAssocID="{E416ED37-2DFC-439B-B3EF-0F73C10928AC}" presName="Name0" presStyleCnt="0">
        <dgm:presLayoutVars>
          <dgm:dir/>
          <dgm:resizeHandles val="exact"/>
        </dgm:presLayoutVars>
      </dgm:prSet>
      <dgm:spPr/>
    </dgm:pt>
    <dgm:pt modelId="{D79A159A-3D42-4B61-BAB5-36437FDD9686}" type="pres">
      <dgm:prSet presAssocID="{E416ED37-2DFC-439B-B3EF-0F73C10928AC}" presName="cycle" presStyleCnt="0"/>
      <dgm:spPr/>
    </dgm:pt>
    <dgm:pt modelId="{7BA18A9B-7C6F-4731-8685-1BCCC8487D73}" type="pres">
      <dgm:prSet presAssocID="{FD9531BD-872E-4A50-9A2E-20BBF1A54357}" presName="nodeFirstNode" presStyleLbl="node1" presStyleIdx="0" presStyleCnt="3">
        <dgm:presLayoutVars>
          <dgm:bulletEnabled val="1"/>
        </dgm:presLayoutVars>
      </dgm:prSet>
      <dgm:spPr/>
    </dgm:pt>
    <dgm:pt modelId="{6F52B1DA-99AE-413D-A09B-71269A57BBCD}" type="pres">
      <dgm:prSet presAssocID="{0FC847AC-2470-4A49-9510-0448C8983B07}" presName="sibTransFirstNode" presStyleLbl="bgShp" presStyleIdx="0" presStyleCnt="1"/>
      <dgm:spPr>
        <a:prstGeom prst="donut">
          <a:avLst/>
        </a:prstGeom>
      </dgm:spPr>
    </dgm:pt>
    <dgm:pt modelId="{CF58908B-4A9D-4BAA-92BE-7A5B5B80ADBA}" type="pres">
      <dgm:prSet presAssocID="{4C8C2CA0-221E-481D-80BF-F4C2D46C095D}" presName="nodeFollowingNodes" presStyleLbl="node1" presStyleIdx="1" presStyleCnt="3">
        <dgm:presLayoutVars>
          <dgm:bulletEnabled val="1"/>
        </dgm:presLayoutVars>
      </dgm:prSet>
      <dgm:spPr/>
    </dgm:pt>
    <dgm:pt modelId="{5AD22DA6-F5D9-4A9D-AD03-B5A281C86CC1}" type="pres">
      <dgm:prSet presAssocID="{62304F47-BD23-4A47-8D11-9C4CB921BBA3}" presName="nodeFollowingNodes" presStyleLbl="node1" presStyleIdx="2" presStyleCnt="3">
        <dgm:presLayoutVars>
          <dgm:bulletEnabled val="1"/>
        </dgm:presLayoutVars>
      </dgm:prSet>
      <dgm:spPr/>
    </dgm:pt>
  </dgm:ptLst>
  <dgm:cxnLst>
    <dgm:cxn modelId="{33D9BA4C-F8AD-4CA0-B708-D8765300AA19}" type="presOf" srcId="{E416ED37-2DFC-439B-B3EF-0F73C10928AC}" destId="{9B078758-D4F3-4CB8-A1D2-F3F9883E09B6}" srcOrd="0" destOrd="0" presId="urn:microsoft.com/office/officeart/2005/8/layout/cycle3"/>
    <dgm:cxn modelId="{38416C6D-735D-40A7-B99C-2CA7A84A42F5}" type="presOf" srcId="{62304F47-BD23-4A47-8D11-9C4CB921BBA3}" destId="{5AD22DA6-F5D9-4A9D-AD03-B5A281C86CC1}" srcOrd="0" destOrd="0" presId="urn:microsoft.com/office/officeart/2005/8/layout/cycle3"/>
    <dgm:cxn modelId="{DA853B78-C0B2-403F-A087-9CD57DCF11ED}" srcId="{E416ED37-2DFC-439B-B3EF-0F73C10928AC}" destId="{62304F47-BD23-4A47-8D11-9C4CB921BBA3}" srcOrd="2" destOrd="0" parTransId="{55A09046-12BB-4A2B-B630-EE1F7960A8DE}" sibTransId="{621E6FF3-6522-4F6F-B595-A8003AE22C9B}"/>
    <dgm:cxn modelId="{131B7983-472D-4A72-9A66-1EC2E49BA509}" srcId="{E416ED37-2DFC-439B-B3EF-0F73C10928AC}" destId="{4C8C2CA0-221E-481D-80BF-F4C2D46C095D}" srcOrd="1" destOrd="0" parTransId="{E640EF90-071E-4AEC-89BF-6B8E49AF0F28}" sibTransId="{82A25FDA-7542-4519-8609-582F82F52FF1}"/>
    <dgm:cxn modelId="{BD1325C3-EC42-4A2D-9694-F89E016FFCCB}" type="presOf" srcId="{FD9531BD-872E-4A50-9A2E-20BBF1A54357}" destId="{7BA18A9B-7C6F-4731-8685-1BCCC8487D73}" srcOrd="0" destOrd="0" presId="urn:microsoft.com/office/officeart/2005/8/layout/cycle3"/>
    <dgm:cxn modelId="{A540FFC4-624B-4DB5-BC59-AA46FD520E89}" type="presOf" srcId="{0FC847AC-2470-4A49-9510-0448C8983B07}" destId="{6F52B1DA-99AE-413D-A09B-71269A57BBCD}" srcOrd="0" destOrd="0" presId="urn:microsoft.com/office/officeart/2005/8/layout/cycle3"/>
    <dgm:cxn modelId="{DB6340F7-C37D-4E1C-89C5-8B6AA712EDB4}" type="presOf" srcId="{4C8C2CA0-221E-481D-80BF-F4C2D46C095D}" destId="{CF58908B-4A9D-4BAA-92BE-7A5B5B80ADBA}" srcOrd="0" destOrd="0" presId="urn:microsoft.com/office/officeart/2005/8/layout/cycle3"/>
    <dgm:cxn modelId="{6426FEFB-7CE1-4B0D-BEEA-5976644934A4}" srcId="{E416ED37-2DFC-439B-B3EF-0F73C10928AC}" destId="{FD9531BD-872E-4A50-9A2E-20BBF1A54357}" srcOrd="0" destOrd="0" parTransId="{A41F5BF8-4A08-4881-947D-90CA7D22FAB4}" sibTransId="{0FC847AC-2470-4A49-9510-0448C8983B07}"/>
    <dgm:cxn modelId="{FCBCFA98-0B84-483E-8B3C-EA0967385C48}" type="presParOf" srcId="{9B078758-D4F3-4CB8-A1D2-F3F9883E09B6}" destId="{D79A159A-3D42-4B61-BAB5-36437FDD9686}" srcOrd="0" destOrd="0" presId="urn:microsoft.com/office/officeart/2005/8/layout/cycle3"/>
    <dgm:cxn modelId="{701BEB1D-F42C-45D8-A9E8-C3A3B1C41CC1}" type="presParOf" srcId="{D79A159A-3D42-4B61-BAB5-36437FDD9686}" destId="{7BA18A9B-7C6F-4731-8685-1BCCC8487D73}" srcOrd="0" destOrd="0" presId="urn:microsoft.com/office/officeart/2005/8/layout/cycle3"/>
    <dgm:cxn modelId="{B0503681-C6FA-4A3B-8F6D-13991C397F03}" type="presParOf" srcId="{D79A159A-3D42-4B61-BAB5-36437FDD9686}" destId="{6F52B1DA-99AE-413D-A09B-71269A57BBCD}" srcOrd="1" destOrd="0" presId="urn:microsoft.com/office/officeart/2005/8/layout/cycle3"/>
    <dgm:cxn modelId="{BF13DCAC-8215-4004-A657-DD48370401A9}" type="presParOf" srcId="{D79A159A-3D42-4B61-BAB5-36437FDD9686}" destId="{CF58908B-4A9D-4BAA-92BE-7A5B5B80ADBA}" srcOrd="2" destOrd="0" presId="urn:microsoft.com/office/officeart/2005/8/layout/cycle3"/>
    <dgm:cxn modelId="{EFA415BE-EE1B-4D60-883B-5DC632EC549A}" type="presParOf" srcId="{D79A159A-3D42-4B61-BAB5-36437FDD9686}" destId="{5AD22DA6-F5D9-4A9D-AD03-B5A281C86CC1}" srcOrd="3" destOrd="0" presId="urn:microsoft.com/office/officeart/2005/8/layout/cycle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D96D8-BFB6-461C-B2D5-0F9378A953E5}">
      <dsp:nvSpPr>
        <dsp:cNvPr id="0" name=""/>
        <dsp:cNvSpPr/>
      </dsp:nvSpPr>
      <dsp:spPr>
        <a:xfrm>
          <a:off x="3123"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TW" altLang="en-US" sz="1400" b="1" kern="1200" dirty="0">
              <a:latin typeface="微軟正黑體" panose="020B0604030504040204" pitchFamily="34" charset="-120"/>
              <a:ea typeface="微軟正黑體" panose="020B0604030504040204" pitchFamily="34" charset="-120"/>
            </a:rPr>
            <a:t>緒論</a:t>
          </a:r>
        </a:p>
      </dsp:txBody>
      <dsp:txXfrm>
        <a:off x="385290" y="804619"/>
        <a:ext cx="1146502" cy="764334"/>
      </dsp:txXfrm>
    </dsp:sp>
    <dsp:sp modelId="{120458FF-7823-4A65-BA39-4DA5A4D4B238}">
      <dsp:nvSpPr>
        <dsp:cNvPr id="0" name=""/>
        <dsp:cNvSpPr/>
      </dsp:nvSpPr>
      <dsp:spPr>
        <a:xfrm>
          <a:off x="95913"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動機與目的</a:t>
          </a: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方法與流程</a:t>
          </a:r>
        </a:p>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文獻回顧</a:t>
          </a:r>
        </a:p>
      </dsp:txBody>
      <dsp:txXfrm>
        <a:off x="95913" y="1664495"/>
        <a:ext cx="1528669" cy="1170000"/>
      </dsp:txXfrm>
    </dsp:sp>
    <dsp:sp modelId="{B4990BA4-7B52-4A4E-BC04-ABD036E8C957}">
      <dsp:nvSpPr>
        <dsp:cNvPr id="0" name=""/>
        <dsp:cNvSpPr/>
      </dsp:nvSpPr>
      <dsp:spPr>
        <a:xfrm>
          <a:off x="1697959"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en-US" sz="1400" b="1" kern="1200" dirty="0">
              <a:latin typeface="微軟正黑體" panose="020B0604030504040204" pitchFamily="34" charset="-120"/>
              <a:ea typeface="微軟正黑體" panose="020B0604030504040204" pitchFamily="34" charset="-120"/>
            </a:rPr>
            <a:t>Arduino</a:t>
          </a:r>
          <a:r>
            <a:rPr lang="zh-TW" altLang="en-US" sz="1400" b="1" kern="1200" dirty="0">
              <a:latin typeface="微軟正黑體" panose="020B0604030504040204" pitchFamily="34" charset="-120"/>
              <a:ea typeface="微軟正黑體" panose="020B0604030504040204" pitchFamily="34" charset="-120"/>
            </a:rPr>
            <a:t>監測模組建置</a:t>
          </a:r>
        </a:p>
      </dsp:txBody>
      <dsp:txXfrm>
        <a:off x="2080126" y="804619"/>
        <a:ext cx="1146502" cy="764334"/>
      </dsp:txXfrm>
    </dsp:sp>
    <dsp:sp modelId="{19B61E02-D412-478B-9DFE-5052BBF34602}">
      <dsp:nvSpPr>
        <dsp:cNvPr id="0" name=""/>
        <dsp:cNvSpPr/>
      </dsp:nvSpPr>
      <dsp:spPr>
        <a:xfrm>
          <a:off x="1790750"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a:t>
          </a:r>
          <a:r>
            <a:rPr lang="zh-TW" sz="1100" kern="1200" dirty="0">
              <a:latin typeface="微軟正黑體" panose="020B0604030504040204" pitchFamily="34" charset="-120"/>
              <a:ea typeface="微軟正黑體" panose="020B0604030504040204" pitchFamily="34" charset="-120"/>
            </a:rPr>
            <a:t>開發工具</a:t>
          </a:r>
          <a:r>
            <a:rPr lang="zh-TW" altLang="zh-TW" sz="1100" kern="1200" dirty="0">
              <a:latin typeface="微軟正黑體" panose="020B0604030504040204" pitchFamily="34" charset="-120"/>
              <a:ea typeface="微軟正黑體" panose="020B0604030504040204" pitchFamily="34" charset="-120"/>
            </a:rPr>
            <a:t>介紹</a:t>
          </a:r>
          <a:endParaRPr lang="zh-TW" altLang="en-US" sz="1100" b="0" kern="1200" dirty="0">
            <a:latin typeface="微軟正黑體" panose="020B0604030504040204" pitchFamily="34" charset="-120"/>
            <a:ea typeface="微軟正黑體" panose="020B0604030504040204" pitchFamily="34" charset="-120"/>
          </a:endParaRP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a:latin typeface="微軟正黑體" panose="020B0604030504040204" pitchFamily="34" charset="-120"/>
              <a:ea typeface="微軟正黑體" panose="020B0604030504040204" pitchFamily="34" charset="-120"/>
            </a:rPr>
            <a:t> </a:t>
          </a:r>
          <a:r>
            <a:rPr lang="zh-TW" altLang="en-US" sz="1100" kern="1200" dirty="0">
              <a:latin typeface="微軟正黑體" panose="020B0604030504040204" pitchFamily="34" charset="-120"/>
              <a:ea typeface="微軟正黑體" panose="020B0604030504040204" pitchFamily="34" charset="-120"/>
            </a:rPr>
            <a:t>整合</a:t>
          </a:r>
          <a:r>
            <a:rPr lang="zh-TW" sz="1100" kern="1200" dirty="0">
              <a:latin typeface="微軟正黑體" panose="020B0604030504040204" pitchFamily="34" charset="-120"/>
              <a:ea typeface="微軟正黑體" panose="020B0604030504040204" pitchFamily="34" charset="-120"/>
            </a:rPr>
            <a:t>製作與量測流程</a:t>
          </a:r>
          <a:endParaRPr lang="zh-TW" altLang="en-US" sz="1100" b="0" kern="1200" dirty="0">
            <a:latin typeface="微軟正黑體" panose="020B0604030504040204" pitchFamily="34" charset="-120"/>
            <a:ea typeface="微軟正黑體" panose="020B0604030504040204" pitchFamily="34" charset="-120"/>
          </a:endParaRP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成本估算</a:t>
          </a:r>
        </a:p>
      </dsp:txBody>
      <dsp:txXfrm>
        <a:off x="1790750" y="1664495"/>
        <a:ext cx="1528669" cy="1170000"/>
      </dsp:txXfrm>
    </dsp:sp>
    <dsp:sp modelId="{C5BA1060-F6DB-479B-A00B-7E6DC8A221D2}">
      <dsp:nvSpPr>
        <dsp:cNvPr id="0" name=""/>
        <dsp:cNvSpPr/>
      </dsp:nvSpPr>
      <dsp:spPr>
        <a:xfrm>
          <a:off x="3392796"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TW" altLang="en-US" sz="1400" b="1" kern="1200" dirty="0">
              <a:latin typeface="微軟正黑體" panose="020B0604030504040204" pitchFamily="34" charset="-120"/>
              <a:ea typeface="微軟正黑體" panose="020B0604030504040204" pitchFamily="34" charset="-120"/>
            </a:rPr>
            <a:t>建置</a:t>
          </a:r>
          <a:r>
            <a:rPr lang="en-US" altLang="en-US" sz="1400" b="1" kern="1200" dirty="0">
              <a:latin typeface="微軟正黑體" panose="020B0604030504040204" pitchFamily="34" charset="-120"/>
              <a:ea typeface="微軟正黑體" panose="020B0604030504040204" pitchFamily="34" charset="-120"/>
            </a:rPr>
            <a:t>Unity</a:t>
          </a:r>
          <a:br>
            <a:rPr lang="en-US" altLang="en-US" sz="1400" b="1" kern="1200" dirty="0">
              <a:latin typeface="微軟正黑體" panose="020B0604030504040204" pitchFamily="34" charset="-120"/>
              <a:ea typeface="微軟正黑體" panose="020B0604030504040204" pitchFamily="34" charset="-120"/>
            </a:rPr>
          </a:br>
          <a:r>
            <a:rPr lang="zh-TW" altLang="en-US" sz="1400" b="1" kern="1200" dirty="0">
              <a:latin typeface="微軟正黑體" panose="020B0604030504040204" pitchFamily="34" charset="-120"/>
              <a:ea typeface="微軟正黑體" panose="020B0604030504040204" pitchFamily="34" charset="-120"/>
            </a:rPr>
            <a:t>互動平台</a:t>
          </a:r>
        </a:p>
      </dsp:txBody>
      <dsp:txXfrm>
        <a:off x="3774963" y="804619"/>
        <a:ext cx="1146502" cy="764334"/>
      </dsp:txXfrm>
    </dsp:sp>
    <dsp:sp modelId="{58824B09-6DA8-4955-85DC-4CFCD83FFA54}">
      <dsp:nvSpPr>
        <dsp:cNvPr id="0" name=""/>
        <dsp:cNvSpPr/>
      </dsp:nvSpPr>
      <dsp:spPr>
        <a:xfrm>
          <a:off x="3485586"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使用軟體介紹</a:t>
          </a:r>
        </a:p>
        <a:p>
          <a:pPr marL="57150" lvl="1" indent="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軌道模型建置流程</a:t>
          </a:r>
        </a:p>
        <a:p>
          <a:pPr marL="57150" lvl="1" indent="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互動平台介面</a:t>
          </a:r>
        </a:p>
      </dsp:txBody>
      <dsp:txXfrm>
        <a:off x="3485586" y="1664495"/>
        <a:ext cx="1528669" cy="1170000"/>
      </dsp:txXfrm>
    </dsp:sp>
    <dsp:sp modelId="{1A271E86-46E2-43EE-9FD7-5088D5BAA9C8}">
      <dsp:nvSpPr>
        <dsp:cNvPr id="0" name=""/>
        <dsp:cNvSpPr/>
      </dsp:nvSpPr>
      <dsp:spPr>
        <a:xfrm>
          <a:off x="5087633"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b="0" kern="1200" dirty="0">
              <a:latin typeface="微軟正黑體" panose="020B0604030504040204" pitchFamily="34" charset="-120"/>
              <a:ea typeface="微軟正黑體" panose="020B0604030504040204" pitchFamily="34" charset="-120"/>
            </a:rPr>
            <a:t> </a:t>
          </a:r>
          <a:r>
            <a:rPr lang="zh-TW" altLang="en-US" sz="1400" b="1" kern="1200" dirty="0">
              <a:latin typeface="微軟正黑體" panose="020B0604030504040204" pitchFamily="34" charset="-120"/>
              <a:ea typeface="微軟正黑體" panose="020B0604030504040204" pitchFamily="34" charset="-120"/>
            </a:rPr>
            <a:t>監測成果與</a:t>
          </a:r>
          <a:br>
            <a:rPr lang="en-US" altLang="zh-TW" sz="1400" b="1" kern="1200" dirty="0">
              <a:latin typeface="微軟正黑體" panose="020B0604030504040204" pitchFamily="34" charset="-120"/>
              <a:ea typeface="微軟正黑體" panose="020B0604030504040204" pitchFamily="34" charset="-120"/>
            </a:rPr>
          </a:br>
          <a:r>
            <a:rPr lang="zh-TW" altLang="en-US" sz="1400" b="1" kern="1200" dirty="0">
              <a:latin typeface="微軟正黑體" panose="020B0604030504040204" pitchFamily="34" charset="-120"/>
              <a:ea typeface="微軟正黑體" panose="020B0604030504040204" pitchFamily="34" charset="-120"/>
            </a:rPr>
            <a:t>互動平台應用</a:t>
          </a:r>
        </a:p>
      </dsp:txBody>
      <dsp:txXfrm>
        <a:off x="5469800" y="804619"/>
        <a:ext cx="1146502" cy="764334"/>
      </dsp:txXfrm>
    </dsp:sp>
    <dsp:sp modelId="{F1BB671D-216C-4A88-B9D6-8E00198A8E7A}">
      <dsp:nvSpPr>
        <dsp:cNvPr id="0" name=""/>
        <dsp:cNvSpPr/>
      </dsp:nvSpPr>
      <dsp:spPr>
        <a:xfrm>
          <a:off x="5087633"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監測成果</a:t>
          </a:r>
        </a:p>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互動平台應用</a:t>
          </a:r>
        </a:p>
      </dsp:txBody>
      <dsp:txXfrm>
        <a:off x="5087633" y="1664495"/>
        <a:ext cx="1528669" cy="1170000"/>
      </dsp:txXfrm>
    </dsp:sp>
    <dsp:sp modelId="{05DC6D68-0BD3-4438-A851-BED7D22B020F}">
      <dsp:nvSpPr>
        <dsp:cNvPr id="0" name=""/>
        <dsp:cNvSpPr/>
      </dsp:nvSpPr>
      <dsp:spPr>
        <a:xfrm>
          <a:off x="6782470"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TW" altLang="en-US" sz="1400" b="1" kern="1200" dirty="0">
              <a:latin typeface="微軟正黑體" panose="020B0604030504040204" pitchFamily="34" charset="-120"/>
              <a:ea typeface="微軟正黑體" panose="020B0604030504040204" pitchFamily="34" charset="-120"/>
            </a:rPr>
            <a:t>結論與建議</a:t>
          </a:r>
        </a:p>
      </dsp:txBody>
      <dsp:txXfrm>
        <a:off x="7164637" y="804619"/>
        <a:ext cx="1146502" cy="764334"/>
      </dsp:txXfrm>
    </dsp:sp>
    <dsp:sp modelId="{DD819453-2606-4E42-B9D5-5CB478059767}">
      <dsp:nvSpPr>
        <dsp:cNvPr id="0" name=""/>
        <dsp:cNvSpPr/>
      </dsp:nvSpPr>
      <dsp:spPr>
        <a:xfrm>
          <a:off x="6875260"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結論</a:t>
          </a:r>
        </a:p>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建議</a:t>
          </a:r>
        </a:p>
      </dsp:txBody>
      <dsp:txXfrm>
        <a:off x="6875260" y="1664495"/>
        <a:ext cx="1528669" cy="117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5CD9E-7507-403F-AB25-4C7EB5E68D4D}">
      <dsp:nvSpPr>
        <dsp:cNvPr id="0" name=""/>
        <dsp:cNvSpPr/>
      </dsp:nvSpPr>
      <dsp:spPr>
        <a:xfrm rot="5400000">
          <a:off x="-290628" y="291622"/>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建置</a:t>
          </a:r>
          <a:br>
            <a:rPr lang="en-US" altLang="zh-TW" sz="1200" b="1" kern="1200" dirty="0">
              <a:latin typeface="微軟正黑體" panose="020B0604030504040204" pitchFamily="34" charset="-120"/>
              <a:ea typeface="微軟正黑體" panose="020B0604030504040204" pitchFamily="34" charset="-120"/>
              <a:cs typeface="+mn-cs"/>
            </a:rPr>
          </a:br>
          <a:r>
            <a:rPr lang="zh-TW" altLang="en-US" sz="1200" b="1" kern="1200" dirty="0">
              <a:latin typeface="微軟正黑體" panose="020B0604030504040204" pitchFamily="34" charset="-120"/>
              <a:ea typeface="微軟正黑體" panose="020B0604030504040204" pitchFamily="34" charset="-120"/>
              <a:cs typeface="+mn-cs"/>
            </a:rPr>
            <a:t>軌道模型</a:t>
          </a:r>
        </a:p>
      </dsp:txBody>
      <dsp:txXfrm rot="-5400000">
        <a:off x="2" y="679127"/>
        <a:ext cx="1356267" cy="581258"/>
      </dsp:txXfrm>
    </dsp:sp>
    <dsp:sp modelId="{92F65FAD-E1B5-4581-928E-CCED0451D8DD}">
      <dsp:nvSpPr>
        <dsp:cNvPr id="0" name=""/>
        <dsp:cNvSpPr/>
      </dsp:nvSpPr>
      <dsp:spPr>
        <a:xfrm rot="5400000">
          <a:off x="2619351" y="-1262090"/>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取得路段圖檔</a:t>
          </a:r>
        </a:p>
        <a:p>
          <a:pPr marL="114300" lvl="1" indent="-114300" algn="l" defTabSz="533400">
            <a:lnSpc>
              <a:spcPct val="90000"/>
            </a:lnSpc>
            <a:spcBef>
              <a:spcPct val="0"/>
            </a:spcBef>
            <a:spcAft>
              <a:spcPct val="15000"/>
            </a:spcAft>
            <a:buChar char="•"/>
          </a:pPr>
          <a:r>
            <a:rPr lang="en-US" altLang="zh-TW" sz="1200" b="1" kern="1200" dirty="0">
              <a:latin typeface="微軟正黑體" panose="020B0604030504040204" pitchFamily="34" charset="-120"/>
              <a:ea typeface="微軟正黑體" panose="020B0604030504040204" pitchFamily="34" charset="-120"/>
              <a:cs typeface="+mn-cs"/>
            </a:rPr>
            <a:t>Civil 3D</a:t>
          </a:r>
          <a:r>
            <a:rPr lang="zh-TW" altLang="en-US" sz="1200" b="1" kern="1200" dirty="0">
              <a:latin typeface="微軟正黑體" panose="020B0604030504040204" pitchFamily="34" charset="-120"/>
              <a:ea typeface="微軟正黑體" panose="020B0604030504040204" pitchFamily="34" charset="-120"/>
              <a:cs typeface="+mn-cs"/>
            </a:rPr>
            <a:t>建立與模型</a:t>
          </a: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模型匯入</a:t>
          </a:r>
          <a:r>
            <a:rPr lang="en-US" altLang="zh-TW" sz="1200" b="1" kern="1200" dirty="0">
              <a:latin typeface="微軟正黑體" panose="020B0604030504040204" pitchFamily="34" charset="-120"/>
              <a:ea typeface="微軟正黑體" panose="020B0604030504040204" pitchFamily="34" charset="-120"/>
              <a:cs typeface="+mn-cs"/>
            </a:rPr>
            <a:t>Unity</a:t>
          </a:r>
          <a:r>
            <a:rPr lang="zh-TW" altLang="en-US" sz="1200" b="1" kern="1200" dirty="0">
              <a:latin typeface="微軟正黑體" panose="020B0604030504040204" pitchFamily="34" charset="-120"/>
              <a:ea typeface="微軟正黑體" panose="020B0604030504040204" pitchFamily="34" charset="-120"/>
              <a:cs typeface="+mn-cs"/>
            </a:rPr>
            <a:t> </a:t>
          </a:r>
        </a:p>
      </dsp:txBody>
      <dsp:txXfrm rot="-5400000">
        <a:off x="1356267" y="62472"/>
        <a:ext cx="3724081" cy="1136435"/>
      </dsp:txXfrm>
    </dsp:sp>
    <dsp:sp modelId="{A7EC84A6-4EAB-4881-88EF-C5ED9BC9C0FA}">
      <dsp:nvSpPr>
        <dsp:cNvPr id="0" name=""/>
        <dsp:cNvSpPr/>
      </dsp:nvSpPr>
      <dsp:spPr>
        <a:xfrm rot="5400000">
          <a:off x="-290628" y="1939859"/>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平台介面</a:t>
          </a:r>
          <a:br>
            <a:rPr lang="en-US" altLang="zh-TW" sz="1200" b="1" kern="1200" dirty="0">
              <a:latin typeface="微軟正黑體" panose="020B0604030504040204" pitchFamily="34" charset="-120"/>
              <a:ea typeface="微軟正黑體" panose="020B0604030504040204" pitchFamily="34" charset="-120"/>
              <a:cs typeface="+mn-cs"/>
            </a:rPr>
          </a:br>
          <a:r>
            <a:rPr lang="zh-TW" altLang="en-US" sz="1200" b="1" kern="1200" dirty="0">
              <a:latin typeface="微軟正黑體" panose="020B0604030504040204" pitchFamily="34" charset="-120"/>
              <a:ea typeface="微軟正黑體" panose="020B0604030504040204" pitchFamily="34" charset="-120"/>
              <a:cs typeface="+mn-cs"/>
            </a:rPr>
            <a:t>與腳本</a:t>
          </a:r>
        </a:p>
      </dsp:txBody>
      <dsp:txXfrm rot="-5400000">
        <a:off x="2" y="2327364"/>
        <a:ext cx="1356267" cy="581258"/>
      </dsp:txXfrm>
    </dsp:sp>
    <dsp:sp modelId="{F9B1CA05-1122-4443-BD2F-520EE82EC68F}">
      <dsp:nvSpPr>
        <dsp:cNvPr id="0" name=""/>
        <dsp:cNvSpPr/>
      </dsp:nvSpPr>
      <dsp:spPr>
        <a:xfrm rot="5400000">
          <a:off x="2619351" y="386146"/>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sz="1200" b="1" kern="1200" dirty="0">
              <a:latin typeface="微軟正黑體" panose="020B0604030504040204" pitchFamily="34" charset="-120"/>
              <a:ea typeface="微軟正黑體" panose="020B0604030504040204" pitchFamily="34" charset="-120"/>
            </a:rPr>
            <a:t>規劃操作頁面與建置</a:t>
          </a:r>
          <a:r>
            <a:rPr lang="en-US" sz="1200" b="1" kern="1200" dirty="0">
              <a:latin typeface="微軟正黑體" panose="020B0604030504040204" pitchFamily="34" charset="-120"/>
              <a:ea typeface="微軟正黑體" panose="020B0604030504040204" pitchFamily="34" charset="-120"/>
            </a:rPr>
            <a:t>UI</a:t>
          </a:r>
          <a:endParaRPr lang="zh-TW" altLang="en-US" sz="1200" b="1" kern="1200" dirty="0">
            <a:latin typeface="微軟正黑體" panose="020B0604030504040204" pitchFamily="34" charset="-120"/>
            <a:ea typeface="微軟正黑體" panose="020B0604030504040204" pitchFamily="34" charset="-120"/>
            <a:cs typeface="+mn-cs"/>
          </a:endParaRP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編寫功能腳本</a:t>
          </a:r>
        </a:p>
      </dsp:txBody>
      <dsp:txXfrm rot="-5400000">
        <a:off x="1356267" y="1710708"/>
        <a:ext cx="3724081" cy="1136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accent2"/>
              </a:solidFill>
              <a:latin typeface="微軟正黑體" panose="020B0604030504040204" pitchFamily="34" charset="-120"/>
              <a:ea typeface="微軟正黑體" panose="020B0604030504040204" pitchFamily="34" charset="-120"/>
            </a:rPr>
            <a:t>緒論</a:t>
          </a:r>
          <a:endParaRPr lang="zh-TW" altLang="en-US" sz="1000" b="1" kern="1200" dirty="0">
            <a:solidFill>
              <a:schemeClr val="accent2"/>
            </a:solidFill>
            <a:latin typeface="微軟正黑體" panose="020B0604030504040204" pitchFamily="34" charset="-120"/>
            <a:ea typeface="微軟正黑體" panose="020B0604030504040204" pitchFamily="34" charset="-120"/>
          </a:endParaRP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tx2"/>
              </a:solidFill>
              <a:latin typeface="微軟正黑體" panose="020B0604030504040204" pitchFamily="34" charset="-120"/>
              <a:ea typeface="微軟正黑體" panose="020B0604030504040204" pitchFamily="34" charset="-120"/>
            </a:rPr>
            <a:t>監測成果與互動平台應用</a:t>
          </a:r>
          <a:endParaRPr lang="zh-TW" altLang="en-US" sz="1000" b="1" kern="1200" dirty="0">
            <a:solidFill>
              <a:schemeClr val="tx2"/>
            </a:solidFill>
            <a:latin typeface="微軟正黑體" panose="020B0604030504040204" pitchFamily="34" charset="-120"/>
            <a:ea typeface="微軟正黑體" panose="020B0604030504040204" pitchFamily="34" charset="-120"/>
          </a:endParaRP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tx2"/>
              </a:solidFill>
              <a:latin typeface="微軟正黑體" panose="020B0604030504040204" pitchFamily="34" charset="-120"/>
              <a:ea typeface="微軟正黑體" panose="020B0604030504040204" pitchFamily="34" charset="-120"/>
            </a:rPr>
            <a:t>結論與建議</a:t>
          </a:r>
          <a:endParaRPr lang="zh-TW" altLang="en-US" sz="1000" b="1" kern="1200" dirty="0">
            <a:solidFill>
              <a:schemeClr val="tx2"/>
            </a:solidFill>
            <a:latin typeface="微軟正黑體" panose="020B0604030504040204" pitchFamily="34" charset="-120"/>
            <a:ea typeface="微軟正黑體" panose="020B0604030504040204" pitchFamily="34" charset="-120"/>
          </a:endParaRPr>
        </a:p>
      </dsp:txBody>
      <dsp:txXfrm>
        <a:off x="5650483" y="0"/>
        <a:ext cx="793285" cy="29328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4DBE5-1978-4020-9B68-C9BEBE40B58B}">
      <dsp:nvSpPr>
        <dsp:cNvPr id="0" name=""/>
        <dsp:cNvSpPr/>
      </dsp:nvSpPr>
      <dsp:spPr>
        <a:xfrm rot="5400000">
          <a:off x="2691676" y="-1130137"/>
          <a:ext cx="599972" cy="30125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zh-TW" sz="1000" b="1" kern="1200" dirty="0">
              <a:latin typeface="微軟正黑體" panose="020B0604030504040204" pitchFamily="34" charset="-120"/>
              <a:ea typeface="微軟正黑體" panose="020B0604030504040204" pitchFamily="34" charset="-120"/>
            </a:rPr>
            <a:t>第三方函式庫</a:t>
          </a:r>
          <a:r>
            <a:rPr lang="en-US" sz="1000" b="1" kern="1200" dirty="0" err="1">
              <a:latin typeface="微軟正黑體" panose="020B0604030504040204" pitchFamily="34" charset="-120"/>
              <a:ea typeface="微軟正黑體" panose="020B0604030504040204" pitchFamily="34" charset="-120"/>
            </a:rPr>
            <a:t>UnityEngine.ScenceManagement</a:t>
          </a:r>
          <a:endParaRPr lang="zh-TW" altLang="en-US" sz="1000" b="1" kern="1200" dirty="0">
            <a:latin typeface="微軟正黑體" panose="020B0604030504040204" pitchFamily="34" charset="-120"/>
            <a:ea typeface="微軟正黑體" panose="020B0604030504040204" pitchFamily="34" charset="-120"/>
          </a:endParaRPr>
        </a:p>
      </dsp:txBody>
      <dsp:txXfrm rot="-5400000">
        <a:off x="1485406" y="105421"/>
        <a:ext cx="2983224" cy="541396"/>
      </dsp:txXfrm>
    </dsp:sp>
    <dsp:sp modelId="{17BA8F9A-ECE9-4D97-A0CC-C8EA43358072}">
      <dsp:nvSpPr>
        <dsp:cNvPr id="0" name=""/>
        <dsp:cNvSpPr/>
      </dsp:nvSpPr>
      <dsp:spPr>
        <a:xfrm>
          <a:off x="209131" y="1136"/>
          <a:ext cx="1276275" cy="7499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latin typeface="微軟正黑體" panose="020B0604030504040204" pitchFamily="34" charset="-120"/>
              <a:ea typeface="微軟正黑體" panose="020B0604030504040204" pitchFamily="34" charset="-120"/>
            </a:rPr>
            <a:t>頁面切換</a:t>
          </a:r>
        </a:p>
      </dsp:txBody>
      <dsp:txXfrm>
        <a:off x="245741" y="37746"/>
        <a:ext cx="1203055" cy="676745"/>
      </dsp:txXfrm>
    </dsp:sp>
    <dsp:sp modelId="{3D9F67D9-C02F-463A-86C4-D2A4A833678D}">
      <dsp:nvSpPr>
        <dsp:cNvPr id="0" name=""/>
        <dsp:cNvSpPr/>
      </dsp:nvSpPr>
      <dsp:spPr>
        <a:xfrm rot="5400000">
          <a:off x="2691676" y="-342673"/>
          <a:ext cx="599972" cy="30125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數據檔以</a:t>
          </a:r>
          <a:r>
            <a:rPr lang="en-US" altLang="zh-TW" sz="1000" b="1" kern="1200" dirty="0">
              <a:latin typeface="微軟正黑體" panose="020B0604030504040204" pitchFamily="34" charset="-120"/>
              <a:ea typeface="微軟正黑體" panose="020B0604030504040204" pitchFamily="34" charset="-120"/>
            </a:rPr>
            <a:t>csv</a:t>
          </a:r>
          <a:r>
            <a:rPr lang="zh-TW" altLang="en-US" sz="1000" b="1" kern="1200" dirty="0">
              <a:latin typeface="微軟正黑體" panose="020B0604030504040204" pitchFamily="34" charset="-120"/>
              <a:ea typeface="微軟正黑體" panose="020B0604030504040204" pitchFamily="34" charset="-120"/>
            </a:rPr>
            <a:t>檔儲存</a:t>
          </a:r>
        </a:p>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指定檔案調用路徑</a:t>
          </a:r>
        </a:p>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列表 </a:t>
          </a:r>
          <a:r>
            <a:rPr lang="en-US" altLang="en-US" sz="1000" b="1" kern="1200" dirty="0">
              <a:latin typeface="微軟正黑體" panose="020B0604030504040204" pitchFamily="34" charset="-120"/>
              <a:ea typeface="微軟正黑體" panose="020B0604030504040204" pitchFamily="34" charset="-120"/>
            </a:rPr>
            <a:t>List&lt; T &gt;</a:t>
          </a:r>
          <a:r>
            <a:rPr lang="zh-TW" altLang="en-US" sz="1000" b="1" kern="1200" dirty="0">
              <a:latin typeface="微軟正黑體" panose="020B0604030504040204" pitchFamily="34" charset="-120"/>
              <a:ea typeface="微軟正黑體" panose="020B0604030504040204" pitchFamily="34" charset="-120"/>
            </a:rPr>
            <a:t> 儲存資料</a:t>
          </a:r>
        </a:p>
      </dsp:txBody>
      <dsp:txXfrm rot="-5400000">
        <a:off x="1485406" y="892885"/>
        <a:ext cx="2983224" cy="541396"/>
      </dsp:txXfrm>
    </dsp:sp>
    <dsp:sp modelId="{69B098E8-09C8-426A-894D-17B133FD820C}">
      <dsp:nvSpPr>
        <dsp:cNvPr id="0" name=""/>
        <dsp:cNvSpPr/>
      </dsp:nvSpPr>
      <dsp:spPr>
        <a:xfrm>
          <a:off x="209131" y="788599"/>
          <a:ext cx="1276275" cy="7499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latin typeface="微軟正黑體" panose="020B0604030504040204" pitchFamily="34" charset="-120"/>
              <a:ea typeface="微軟正黑體" panose="020B0604030504040204" pitchFamily="34" charset="-120"/>
            </a:rPr>
            <a:t>圖表數據呈現</a:t>
          </a:r>
        </a:p>
      </dsp:txBody>
      <dsp:txXfrm>
        <a:off x="245741" y="825209"/>
        <a:ext cx="1203055" cy="676745"/>
      </dsp:txXfrm>
    </dsp:sp>
    <dsp:sp modelId="{600B73C3-E9EA-47A5-A40B-B7EF7C060AC5}">
      <dsp:nvSpPr>
        <dsp:cNvPr id="0" name=""/>
        <dsp:cNvSpPr/>
      </dsp:nvSpPr>
      <dsp:spPr>
        <a:xfrm rot="5400000">
          <a:off x="2691676" y="444790"/>
          <a:ext cx="599972" cy="30125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使用</a:t>
          </a:r>
          <a:r>
            <a:rPr lang="en-US" sz="1000" b="1" kern="1200" dirty="0" err="1">
              <a:latin typeface="微軟正黑體" panose="020B0604030504040204" pitchFamily="34" charset="-120"/>
              <a:ea typeface="微軟正黑體" panose="020B0604030504040204" pitchFamily="34" charset="-120"/>
            </a:rPr>
            <a:t>InputField</a:t>
          </a:r>
          <a:r>
            <a:rPr lang="zh-TW" altLang="en-US" sz="1000" b="1" kern="1200" dirty="0">
              <a:latin typeface="微軟正黑體" panose="020B0604030504040204" pitchFamily="34" charset="-120"/>
              <a:ea typeface="微軟正黑體" panose="020B0604030504040204" pitchFamily="34" charset="-120"/>
            </a:rPr>
            <a:t>輸入框</a:t>
          </a:r>
        </a:p>
      </dsp:txBody>
      <dsp:txXfrm rot="-5400000">
        <a:off x="1485406" y="1680348"/>
        <a:ext cx="2983224" cy="541396"/>
      </dsp:txXfrm>
    </dsp:sp>
    <dsp:sp modelId="{EDDDE58C-3612-4284-818C-71C36E547A5B}">
      <dsp:nvSpPr>
        <dsp:cNvPr id="0" name=""/>
        <dsp:cNvSpPr/>
      </dsp:nvSpPr>
      <dsp:spPr>
        <a:xfrm>
          <a:off x="209131" y="1576063"/>
          <a:ext cx="1276275" cy="7499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latin typeface="微軟正黑體" panose="020B0604030504040204" pitchFamily="34" charset="-120"/>
              <a:ea typeface="微軟正黑體" panose="020B0604030504040204" pitchFamily="34" charset="-120"/>
            </a:rPr>
            <a:t>儲存輸入資料</a:t>
          </a:r>
        </a:p>
      </dsp:txBody>
      <dsp:txXfrm>
        <a:off x="245741" y="1612673"/>
        <a:ext cx="1203055" cy="67674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5CD9E-7507-403F-AB25-4C7EB5E68D4D}">
      <dsp:nvSpPr>
        <dsp:cNvPr id="0" name=""/>
        <dsp:cNvSpPr/>
      </dsp:nvSpPr>
      <dsp:spPr>
        <a:xfrm rot="5400000">
          <a:off x="-233523" y="235268"/>
          <a:ext cx="1556823" cy="1089776"/>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監測成果</a:t>
          </a:r>
        </a:p>
      </dsp:txBody>
      <dsp:txXfrm rot="-5400000">
        <a:off x="1" y="546632"/>
        <a:ext cx="1089776" cy="467047"/>
      </dsp:txXfrm>
    </dsp:sp>
    <dsp:sp modelId="{92F65FAD-E1B5-4581-928E-CCED0451D8DD}">
      <dsp:nvSpPr>
        <dsp:cNvPr id="0" name=""/>
        <dsp:cNvSpPr/>
      </dsp:nvSpPr>
      <dsp:spPr>
        <a:xfrm rot="5400000">
          <a:off x="2537053" y="-1445532"/>
          <a:ext cx="1011935" cy="3906488"/>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車種數據特性</a:t>
          </a: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數值合理性探討</a:t>
          </a:r>
        </a:p>
        <a:p>
          <a:pPr marL="114300" lvl="1" indent="-114300" algn="l" defTabSz="533400">
            <a:lnSpc>
              <a:spcPct val="90000"/>
            </a:lnSpc>
            <a:spcBef>
              <a:spcPct val="0"/>
            </a:spcBef>
            <a:spcAft>
              <a:spcPct val="15000"/>
            </a:spcAft>
            <a:buChar char="•"/>
          </a:pPr>
          <a:r>
            <a:rPr lang="zh-TW" sz="1200" b="1" kern="1200" dirty="0">
              <a:latin typeface="微軟正黑體" panose="020B0604030504040204" pitchFamily="34" charset="-120"/>
              <a:ea typeface="微軟正黑體" panose="020B0604030504040204" pitchFamily="34" charset="-120"/>
            </a:rPr>
            <a:t>狀態趨勢分析</a:t>
          </a:r>
          <a:endParaRPr lang="zh-TW" altLang="en-US" sz="1200" b="1" kern="1200" dirty="0">
            <a:latin typeface="微軟正黑體" panose="020B0604030504040204" pitchFamily="34" charset="-120"/>
            <a:ea typeface="微軟正黑體" panose="020B0604030504040204" pitchFamily="34" charset="-120"/>
            <a:cs typeface="+mn-cs"/>
          </a:endParaRPr>
        </a:p>
      </dsp:txBody>
      <dsp:txXfrm rot="-5400000">
        <a:off x="1089777" y="51143"/>
        <a:ext cx="3857089" cy="913137"/>
      </dsp:txXfrm>
    </dsp:sp>
    <dsp:sp modelId="{A7EC84A6-4EAB-4881-88EF-C5ED9BC9C0FA}">
      <dsp:nvSpPr>
        <dsp:cNvPr id="0" name=""/>
        <dsp:cNvSpPr/>
      </dsp:nvSpPr>
      <dsp:spPr>
        <a:xfrm rot="5400000">
          <a:off x="-233523" y="1496525"/>
          <a:ext cx="1556823" cy="1089776"/>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互動平台應用</a:t>
          </a:r>
        </a:p>
      </dsp:txBody>
      <dsp:txXfrm rot="-5400000">
        <a:off x="1" y="1807889"/>
        <a:ext cx="1089776" cy="467047"/>
      </dsp:txXfrm>
    </dsp:sp>
    <dsp:sp modelId="{F9B1CA05-1122-4443-BD2F-520EE82EC68F}">
      <dsp:nvSpPr>
        <dsp:cNvPr id="0" name=""/>
        <dsp:cNvSpPr/>
      </dsp:nvSpPr>
      <dsp:spPr>
        <a:xfrm rot="5400000">
          <a:off x="2537053" y="-184274"/>
          <a:ext cx="1011935" cy="3906488"/>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數據呈現</a:t>
          </a: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狀態註記</a:t>
          </a:r>
        </a:p>
      </dsp:txBody>
      <dsp:txXfrm rot="-5400000">
        <a:off x="1089777" y="1312401"/>
        <a:ext cx="3857089" cy="91313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D5AA3-4967-4C76-8EC3-6CB066C8C7AB}">
      <dsp:nvSpPr>
        <dsp:cNvPr id="0" name=""/>
        <dsp:cNvSpPr/>
      </dsp:nvSpPr>
      <dsp:spPr>
        <a:xfrm>
          <a:off x="1302634" y="0"/>
          <a:ext cx="1956111" cy="1956409"/>
        </a:xfrm>
        <a:prstGeom prst="circularArrow">
          <a:avLst>
            <a:gd name="adj1" fmla="val 10980"/>
            <a:gd name="adj2" fmla="val 1142322"/>
            <a:gd name="adj3" fmla="val 4500000"/>
            <a:gd name="adj4" fmla="val 10800000"/>
            <a:gd name="adj5" fmla="val 125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A0210B-F950-48A0-A976-114AFE2CD080}">
      <dsp:nvSpPr>
        <dsp:cNvPr id="0" name=""/>
        <dsp:cNvSpPr/>
      </dsp:nvSpPr>
      <dsp:spPr>
        <a:xfrm>
          <a:off x="1734999" y="706323"/>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軌道監測管理</a:t>
          </a:r>
        </a:p>
      </dsp:txBody>
      <dsp:txXfrm>
        <a:off x="1734999" y="706323"/>
        <a:ext cx="1086973" cy="543356"/>
      </dsp:txXfrm>
    </dsp:sp>
    <dsp:sp modelId="{9C6878C0-F8FF-410D-85D6-38133A28DC15}">
      <dsp:nvSpPr>
        <dsp:cNvPr id="0" name=""/>
        <dsp:cNvSpPr/>
      </dsp:nvSpPr>
      <dsp:spPr>
        <a:xfrm>
          <a:off x="759330" y="1124102"/>
          <a:ext cx="1956111" cy="1956409"/>
        </a:xfrm>
        <a:prstGeom prst="leftCircularArrow">
          <a:avLst>
            <a:gd name="adj1" fmla="val 10980"/>
            <a:gd name="adj2" fmla="val 1142322"/>
            <a:gd name="adj3" fmla="val 6300000"/>
            <a:gd name="adj4" fmla="val 18900000"/>
            <a:gd name="adj5" fmla="val 125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CD329-D9CE-4D8F-9B32-0F01069EB574}">
      <dsp:nvSpPr>
        <dsp:cNvPr id="0" name=""/>
        <dsp:cNvSpPr/>
      </dsp:nvSpPr>
      <dsp:spPr>
        <a:xfrm>
          <a:off x="1193900" y="1836927"/>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物聯網</a:t>
          </a:r>
        </a:p>
      </dsp:txBody>
      <dsp:txXfrm>
        <a:off x="1193900" y="1836927"/>
        <a:ext cx="1086973" cy="543356"/>
      </dsp:txXfrm>
    </dsp:sp>
    <dsp:sp modelId="{AB56600F-C217-47B8-A89B-E7EF58085962}">
      <dsp:nvSpPr>
        <dsp:cNvPr id="0" name=""/>
        <dsp:cNvSpPr/>
      </dsp:nvSpPr>
      <dsp:spPr>
        <a:xfrm>
          <a:off x="1441857" y="2382723"/>
          <a:ext cx="1680603" cy="1681276"/>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59AE13-91AD-4662-A4C2-3C78E0B98812}">
      <dsp:nvSpPr>
        <dsp:cNvPr id="0" name=""/>
        <dsp:cNvSpPr/>
      </dsp:nvSpPr>
      <dsp:spPr>
        <a:xfrm>
          <a:off x="1737570" y="2969158"/>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遊戲引擎</a:t>
          </a:r>
        </a:p>
      </dsp:txBody>
      <dsp:txXfrm>
        <a:off x="1737570" y="2969158"/>
        <a:ext cx="1086973" cy="543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flowChartProcess">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324" y="0"/>
        <a:ext cx="971281"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flowChartProcess">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324" y="0"/>
        <a:ext cx="971281"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2B1DA-99AE-413D-A09B-71269A57BBCD}">
      <dsp:nvSpPr>
        <dsp:cNvPr id="0" name=""/>
        <dsp:cNvSpPr/>
      </dsp:nvSpPr>
      <dsp:spPr>
        <a:xfrm>
          <a:off x="1025824" y="-216056"/>
          <a:ext cx="4044351" cy="4044351"/>
        </a:xfrm>
        <a:prstGeom prst="donut">
          <a:avLst/>
        </a:prstGeom>
        <a:solidFill>
          <a:schemeClr val="accent1">
            <a:tint val="40000"/>
            <a:hueOff val="0"/>
            <a:satOff val="0"/>
            <a:lumOff val="0"/>
            <a:alphaOff val="0"/>
          </a:schemeClr>
        </a:solidFill>
        <a:ln w="38100">
          <a:noFill/>
        </a:ln>
        <a:effectLst/>
      </dsp:spPr>
      <dsp:style>
        <a:lnRef idx="0">
          <a:scrgbClr r="0" g="0" b="0"/>
        </a:lnRef>
        <a:fillRef idx="1">
          <a:scrgbClr r="0" g="0" b="0"/>
        </a:fillRef>
        <a:effectRef idx="0">
          <a:scrgbClr r="0" g="0" b="0"/>
        </a:effectRef>
        <a:fontRef idx="minor"/>
      </dsp:style>
    </dsp:sp>
    <dsp:sp modelId="{7BA18A9B-7C6F-4731-8685-1BCCC8487D73}">
      <dsp:nvSpPr>
        <dsp:cNvPr id="0" name=""/>
        <dsp:cNvSpPr/>
      </dsp:nvSpPr>
      <dsp:spPr>
        <a:xfrm>
          <a:off x="1640085" y="575"/>
          <a:ext cx="2815828" cy="14079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zh-TW" altLang="en-US" sz="5500" kern="1200"/>
        </a:p>
      </dsp:txBody>
      <dsp:txXfrm>
        <a:off x="1708814" y="69304"/>
        <a:ext cx="2678370" cy="1270456"/>
      </dsp:txXfrm>
    </dsp:sp>
    <dsp:sp modelId="{CF58908B-4A9D-4BAA-92BE-7A5B5B80ADBA}">
      <dsp:nvSpPr>
        <dsp:cNvPr id="0" name=""/>
        <dsp:cNvSpPr/>
      </dsp:nvSpPr>
      <dsp:spPr>
        <a:xfrm>
          <a:off x="3172913" y="2655510"/>
          <a:ext cx="2815828" cy="14079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zh-TW" altLang="en-US" sz="5500" kern="1200"/>
        </a:p>
      </dsp:txBody>
      <dsp:txXfrm>
        <a:off x="3241642" y="2724239"/>
        <a:ext cx="2678370" cy="1270456"/>
      </dsp:txXfrm>
    </dsp:sp>
    <dsp:sp modelId="{5AD22DA6-F5D9-4A9D-AD03-B5A281C86CC1}">
      <dsp:nvSpPr>
        <dsp:cNvPr id="0" name=""/>
        <dsp:cNvSpPr/>
      </dsp:nvSpPr>
      <dsp:spPr>
        <a:xfrm>
          <a:off x="107258" y="2655510"/>
          <a:ext cx="2815828" cy="14079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zh-TW" altLang="en-US" sz="5500" kern="1200" dirty="0"/>
        </a:p>
      </dsp:txBody>
      <dsp:txXfrm>
        <a:off x="175987" y="2724239"/>
        <a:ext cx="2678370" cy="12704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各位委員老師大家好</a:t>
            </a:r>
            <a:endParaRPr lang="en-US" altLang="zh-TW" dirty="0"/>
          </a:p>
          <a:p>
            <a:pPr marL="0" lvl="0" indent="0" algn="l" rtl="0">
              <a:spcBef>
                <a:spcPts val="0"/>
              </a:spcBef>
              <a:spcAft>
                <a:spcPts val="0"/>
              </a:spcAft>
              <a:buNone/>
            </a:pPr>
            <a:r>
              <a:rPr lang="zh-TW" altLang="en-US" dirty="0"/>
              <a:t>感謝委員們今天的蒞臨指導</a:t>
            </a:r>
            <a:endParaRPr lang="en-US" altLang="zh-TW" dirty="0"/>
          </a:p>
          <a:p>
            <a:pPr marL="0" lvl="0" indent="0" algn="l" rtl="0">
              <a:spcBef>
                <a:spcPts val="0"/>
              </a:spcBef>
              <a:spcAft>
                <a:spcPts val="0"/>
              </a:spcAft>
              <a:buNone/>
            </a:pPr>
            <a:r>
              <a:rPr lang="zh-TW" altLang="en-US" dirty="0"/>
              <a:t>我</a:t>
            </a:r>
            <a:r>
              <a:rPr lang="zh-TW" altLang="en-US"/>
              <a:t>是土木所</a:t>
            </a:r>
            <a:r>
              <a:rPr lang="zh-TW" altLang="en-US" dirty="0"/>
              <a:t>交通組的研究生林恆賢</a:t>
            </a:r>
            <a:endParaRPr lang="en-US" altLang="zh-TW" dirty="0"/>
          </a:p>
          <a:p>
            <a:pPr marL="0" lvl="0" indent="0" algn="l" rtl="0">
              <a:spcBef>
                <a:spcPts val="0"/>
              </a:spcBef>
              <a:spcAft>
                <a:spcPts val="0"/>
              </a:spcAft>
              <a:buNone/>
            </a:pPr>
            <a:r>
              <a:rPr lang="zh-TW" altLang="en-US" dirty="0"/>
              <a:t>指導教授是郭振銘教授</a:t>
            </a:r>
            <a:endParaRPr lang="en-US" altLang="zh-TW" dirty="0"/>
          </a:p>
          <a:p>
            <a:pPr marL="0" lvl="0" indent="0" algn="l" rtl="0">
              <a:spcBef>
                <a:spcPts val="0"/>
              </a:spcBef>
              <a:spcAft>
                <a:spcPts val="0"/>
              </a:spcAft>
              <a:buNone/>
            </a:pPr>
            <a:r>
              <a:rPr lang="zh-TW" altLang="en-US" dirty="0"/>
              <a:t>今天要跟各位報告我所研究的題目是軌道養護資訊模型之初探</a:t>
            </a:r>
            <a:endParaRPr lang="en-US" altLang="zh-TW"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422126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29483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519254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698677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427091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39525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107369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27080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4205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a:t>
            </a:r>
            <a:r>
              <a:rPr lang="en-US" altLang="zh-TW" dirty="0"/>
              <a:t>3</a:t>
            </a:r>
            <a:r>
              <a:rPr lang="zh-TW" altLang="en-US" dirty="0"/>
              <a:t>章要講述的是模型建置的過程，首先介紹所使用的軟體，並說明模型建置的流程</a:t>
            </a:r>
            <a:endParaRPr dirty="0"/>
          </a:p>
        </p:txBody>
      </p:sp>
    </p:spTree>
    <p:extLst>
      <p:ext uri="{BB962C8B-B14F-4D97-AF65-F5344CB8AC3E}">
        <p14:creationId xmlns:p14="http://schemas.microsoft.com/office/powerpoint/2010/main" val="7314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zh-TW" altLang="en-US" dirty="0"/>
              <a:t>這是今天報告的大鋼</a:t>
            </a:r>
            <a:endParaRPr lang="en-US" altLang="zh-TW" dirty="0"/>
          </a:p>
          <a:p>
            <a:pPr marL="0" indent="0">
              <a:buNone/>
            </a:pPr>
            <a:r>
              <a:rPr lang="zh-TW" altLang="en-US" dirty="0"/>
              <a:t>首先會從緒論開始，說明本研究的動機與目的 以及研究的方法與流程</a:t>
            </a:r>
            <a:endParaRPr lang="en-US" altLang="zh-TW" dirty="0"/>
          </a:p>
          <a:p>
            <a:pPr marL="0" indent="0">
              <a:buNone/>
            </a:pPr>
            <a:r>
              <a:rPr lang="zh-TW" altLang="en-US" dirty="0"/>
              <a:t>接著進行相關文獻的探討</a:t>
            </a:r>
            <a:endParaRPr lang="en-US" altLang="zh-TW" dirty="0"/>
          </a:p>
          <a:p>
            <a:pPr marL="0" indent="0">
              <a:buNone/>
            </a:pPr>
            <a:r>
              <a:rPr lang="zh-TW" altLang="en-US" dirty="0"/>
              <a:t>第三章開始則是說明本模型的建置過程、模型資訊的處理以及模型的應用</a:t>
            </a:r>
            <a:endParaRPr lang="en-US" altLang="zh-TW" dirty="0"/>
          </a:p>
          <a:p>
            <a:pPr marL="0" indent="0">
              <a:buNone/>
            </a:pPr>
            <a:r>
              <a:rPr lang="zh-TW" altLang="en-US" dirty="0"/>
              <a:t>最後則是提出結論與建議</a:t>
            </a:r>
            <a:endParaRPr lang="en-US" altLang="zh-TW"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21187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目前市面上有許多的</a:t>
            </a:r>
            <a:r>
              <a:rPr lang="en-US" altLang="zh-TW" dirty="0"/>
              <a:t>BIM</a:t>
            </a:r>
            <a:r>
              <a:rPr lang="zh-TW" altLang="en-US" dirty="0"/>
              <a:t>相關軟體，在考量國內目前主流使用以及軟體取得的方便性後，最終選擇</a:t>
            </a:r>
            <a:r>
              <a:rPr lang="en-US" altLang="zh-TW" dirty="0"/>
              <a:t>Autodesk Revit</a:t>
            </a:r>
            <a:r>
              <a:rPr lang="zh-TW" altLang="en-US" dirty="0"/>
              <a:t>作為本研究的建模軟體</a:t>
            </a:r>
            <a:endParaRPr lang="en-US" dirty="0"/>
          </a:p>
          <a:p>
            <a:pPr marL="0" lvl="0" indent="0" algn="l" rtl="0">
              <a:spcBef>
                <a:spcPts val="0"/>
              </a:spcBef>
              <a:spcAft>
                <a:spcPts val="0"/>
              </a:spcAft>
              <a:buNone/>
            </a:pPr>
            <a:r>
              <a:rPr lang="zh-TW" altLang="en-US" dirty="0"/>
              <a:t>此軟體的特色是在其中一個視圖編輯後都會在所有的視圖中同步更新並且產生</a:t>
            </a:r>
            <a:r>
              <a:rPr lang="en-US" altLang="zh-TW" dirty="0"/>
              <a:t>3D</a:t>
            </a:r>
            <a:r>
              <a:rPr lang="zh-TW" altLang="en-US" dirty="0"/>
              <a:t>的模型</a:t>
            </a:r>
            <a:endParaRPr lang="en-US" altLang="zh-TW" dirty="0"/>
          </a:p>
          <a:p>
            <a:pPr marL="0" lvl="0" indent="0" algn="l" rtl="0">
              <a:spcBef>
                <a:spcPts val="0"/>
              </a:spcBef>
              <a:spcAft>
                <a:spcPts val="0"/>
              </a:spcAft>
              <a:buNone/>
            </a:pPr>
            <a:r>
              <a:rPr lang="zh-TW" altLang="en-US" dirty="0"/>
              <a:t>以及每個物件都有參數可以來編輯存入資訊，也可以自行新增參數</a:t>
            </a:r>
            <a:endParaRPr lang="en-US" altLang="zh-TW" dirty="0"/>
          </a:p>
          <a:p>
            <a:pPr marL="0" lvl="0" indent="0" algn="l" rtl="0">
              <a:spcBef>
                <a:spcPts val="0"/>
              </a:spcBef>
              <a:spcAft>
                <a:spcPts val="0"/>
              </a:spcAft>
              <a:buNone/>
            </a:pPr>
            <a:r>
              <a:rPr lang="zh-TW" altLang="en-US" dirty="0"/>
              <a:t>此外還可以匯入</a:t>
            </a:r>
            <a:r>
              <a:rPr lang="en-US" altLang="zh-TW" dirty="0"/>
              <a:t>CAD</a:t>
            </a:r>
            <a:r>
              <a:rPr lang="zh-TW" altLang="en-US" dirty="0"/>
              <a:t>檔進行編輯並作為建模的參考</a:t>
            </a:r>
            <a:endParaRPr lang="en-US" dirty="0"/>
          </a:p>
        </p:txBody>
      </p:sp>
    </p:spTree>
    <p:extLst>
      <p:ext uri="{BB962C8B-B14F-4D97-AF65-F5344CB8AC3E}">
        <p14:creationId xmlns:p14="http://schemas.microsoft.com/office/powerpoint/2010/main" val="3434522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060724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首先要取得建模的參考資料</a:t>
            </a:r>
            <a:endParaRPr lang="en-US" altLang="zh-TW" dirty="0"/>
          </a:p>
          <a:p>
            <a:pPr marL="0" lvl="0" indent="0" algn="l" rtl="0">
              <a:spcBef>
                <a:spcPts val="0"/>
              </a:spcBef>
              <a:spcAft>
                <a:spcPts val="0"/>
              </a:spcAft>
              <a:buNone/>
            </a:pPr>
            <a:r>
              <a:rPr lang="zh-TW" altLang="en-US" dirty="0"/>
              <a:t>在此感謝臺鐵高雄工務段提供新左營車站區的</a:t>
            </a:r>
            <a:r>
              <a:rPr lang="en-US" altLang="zh-TW" dirty="0"/>
              <a:t>CAD</a:t>
            </a:r>
            <a:r>
              <a:rPr lang="zh-TW" altLang="en-US" dirty="0"/>
              <a:t>圖檔作為建模的參考，而由於檔案中有許多非軌道相關物件如建築物、道路等，因此先將圖檔做簡化的動作</a:t>
            </a:r>
            <a:endParaRPr lang="en-US" altLang="zh-TW"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75299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2122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8671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建置完模型之後，還需要將模型中的物件輸入資訊才會得到一個完整的</a:t>
            </a:r>
            <a:r>
              <a:rPr lang="en-US" altLang="zh-TW" dirty="0"/>
              <a:t>BIM</a:t>
            </a:r>
          </a:p>
          <a:p>
            <a:pPr marL="0" lvl="0" indent="0" algn="l" rtl="0">
              <a:spcBef>
                <a:spcPts val="0"/>
              </a:spcBef>
              <a:spcAft>
                <a:spcPts val="0"/>
              </a:spcAft>
              <a:buNone/>
            </a:pPr>
            <a:r>
              <a:rPr lang="zh-TW" altLang="en-US" dirty="0"/>
              <a:t>因此第</a:t>
            </a:r>
            <a:r>
              <a:rPr lang="en-US" altLang="zh-TW" dirty="0"/>
              <a:t>4</a:t>
            </a:r>
            <a:r>
              <a:rPr lang="zh-TW" altLang="en-US" dirty="0"/>
              <a:t>章要講述的是模型資訊的建置過程</a:t>
            </a:r>
            <a:endParaRPr lang="en-US" altLang="zh-TW" dirty="0"/>
          </a:p>
        </p:txBody>
      </p:sp>
    </p:spTree>
    <p:extLst>
      <p:ext uri="{BB962C8B-B14F-4D97-AF65-F5344CB8AC3E}">
        <p14:creationId xmlns:p14="http://schemas.microsoft.com/office/powerpoint/2010/main" val="608564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830155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153923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237646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31184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那就開始今天的報告</a:t>
            </a:r>
            <a:endParaRPr lang="en-US" altLang="zh-TW" dirty="0"/>
          </a:p>
          <a:p>
            <a:pPr marL="0" lvl="0" indent="0" algn="l" rtl="0">
              <a:spcBef>
                <a:spcPts val="0"/>
              </a:spcBef>
              <a:spcAft>
                <a:spcPts val="0"/>
              </a:spcAft>
              <a:buNone/>
            </a:pPr>
            <a:r>
              <a:rPr lang="zh-TW" altLang="en-US" dirty="0"/>
              <a:t>首先是緒論的部分</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71304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69495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28968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indent="0">
              <a:buNone/>
            </a:pPr>
            <a:r>
              <a:rPr lang="zh-TW" altLang="en-US" dirty="0"/>
              <a:t>首先是從</a:t>
            </a:r>
            <a:r>
              <a:rPr lang="en-US" altLang="zh-TW" dirty="0"/>
              <a:t>MMIS</a:t>
            </a:r>
            <a:r>
              <a:rPr lang="zh-TW" altLang="en-US" dirty="0"/>
              <a:t>所取得的噴泥</a:t>
            </a:r>
            <a:r>
              <a:rPr lang="en-US" altLang="zh-TW" dirty="0"/>
              <a:t>EXCEL</a:t>
            </a:r>
            <a:r>
              <a:rPr lang="zh-TW" altLang="en-US" dirty="0"/>
              <a:t>資料</a:t>
            </a:r>
            <a:endParaRPr lang="en-US" altLang="zh-TW" dirty="0"/>
          </a:p>
          <a:p>
            <a:pPr marL="0" indent="0">
              <a:buNone/>
            </a:pPr>
            <a:r>
              <a:rPr lang="zh-TW" altLang="en-US" dirty="0"/>
              <a:t>接著運行</a:t>
            </a:r>
            <a:r>
              <a:rPr lang="en-US" altLang="zh-TW" dirty="0"/>
              <a:t>Dynamo</a:t>
            </a:r>
            <a:r>
              <a:rPr lang="zh-TW" altLang="en-US" dirty="0"/>
              <a:t>的工作檔，選取噴泥的檔案並按下執行</a:t>
            </a:r>
            <a:endParaRPr lang="en-US" altLang="zh-TW" dirty="0"/>
          </a:p>
          <a:p>
            <a:pPr marL="0" indent="0">
              <a:buNone/>
            </a:pPr>
            <a:r>
              <a:rPr lang="zh-TW" altLang="en-US" dirty="0"/>
              <a:t>即可生成養護標註於模型之中，而噴泥的資料也會一併呈現在物件的參數欄位</a:t>
            </a:r>
          </a:p>
        </p:txBody>
      </p:sp>
    </p:spTree>
    <p:extLst>
      <p:ext uri="{BB962C8B-B14F-4D97-AF65-F5344CB8AC3E}">
        <p14:creationId xmlns:p14="http://schemas.microsoft.com/office/powerpoint/2010/main" val="1224194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216073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最後提出本研究的結論與建議</a:t>
            </a:r>
            <a:endParaRPr dirty="0"/>
          </a:p>
        </p:txBody>
      </p:sp>
    </p:spTree>
    <p:extLst>
      <p:ext uri="{BB962C8B-B14F-4D97-AF65-F5344CB8AC3E}">
        <p14:creationId xmlns:p14="http://schemas.microsoft.com/office/powerpoint/2010/main" val="2871329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因軌道系統</a:t>
            </a:r>
            <a:r>
              <a:rPr lang="zh-TW" altLang="en-US" sz="1800" kern="100" dirty="0">
                <a:effectLst/>
                <a:latin typeface="Times New Roman" panose="02020603050405020304" pitchFamily="18" charset="0"/>
                <a:ea typeface="標楷體" panose="03000509000000000000" pitchFamily="65" charset="-120"/>
              </a:rPr>
              <a:t>中的</a:t>
            </a:r>
            <a:r>
              <a:rPr lang="zh-TW" altLang="zh-TW" sz="1800" kern="100" dirty="0">
                <a:effectLst/>
                <a:latin typeface="Times New Roman" panose="02020603050405020304" pitchFamily="18" charset="0"/>
                <a:ea typeface="標楷體" panose="03000509000000000000" pitchFamily="65" charset="-120"/>
              </a:rPr>
              <a:t>物件同質性高，因此運用自動化的方式建模如運用</a:t>
            </a:r>
            <a:r>
              <a:rPr lang="en-US" altLang="zh-TW" sz="1800" kern="100" dirty="0">
                <a:effectLst/>
                <a:latin typeface="Times New Roman" panose="02020603050405020304" pitchFamily="18" charset="0"/>
                <a:ea typeface="標楷體" panose="03000509000000000000" pitchFamily="65" charset="-120"/>
              </a:rPr>
              <a:t>Dynamo</a:t>
            </a:r>
            <a:r>
              <a:rPr lang="zh-TW" altLang="zh-TW" sz="1800" kern="100" dirty="0">
                <a:effectLst/>
                <a:latin typeface="Times New Roman" panose="02020603050405020304" pitchFamily="18" charset="0"/>
                <a:ea typeface="標楷體" panose="03000509000000000000" pitchFamily="65" charset="-120"/>
              </a:rPr>
              <a:t>軟體可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較高的</a:t>
            </a:r>
            <a:r>
              <a:rPr lang="zh-TW" altLang="en-US" sz="1800" kern="100" dirty="0">
                <a:effectLst/>
                <a:latin typeface="Times New Roman" panose="02020603050405020304" pitchFamily="18" charset="0"/>
                <a:ea typeface="標楷體" panose="03000509000000000000" pitchFamily="65" charset="-120"/>
              </a:rPr>
              <a:t>建模</a:t>
            </a:r>
            <a:r>
              <a:rPr lang="zh-TW" altLang="zh-TW" sz="1800" kern="100" dirty="0">
                <a:effectLst/>
                <a:latin typeface="Times New Roman" panose="02020603050405020304" pitchFamily="18" charset="0"/>
                <a:ea typeface="標楷體" panose="03000509000000000000" pitchFamily="65" charset="-120"/>
              </a:rPr>
              <a:t>效率</a:t>
            </a:r>
          </a:p>
          <a:p>
            <a:pPr marL="0" lvl="0" indent="-180000" algn="just">
              <a:lnSpc>
                <a:spcPct val="150000"/>
              </a:lnSpc>
              <a:buFont typeface="+mj-lt"/>
              <a:buAutoNum type="arabicPeriod"/>
            </a:pPr>
            <a:r>
              <a:rPr lang="zh-TW" altLang="en-US" sz="1800" kern="100" dirty="0">
                <a:effectLst/>
                <a:latin typeface="Times New Roman" panose="02020603050405020304" pitchFamily="18" charset="0"/>
                <a:ea typeface="標楷體" panose="03000509000000000000" pitchFamily="65" charset="-120"/>
              </a:rPr>
              <a:t>如果要</a:t>
            </a:r>
            <a:r>
              <a:rPr lang="zh-TW" altLang="zh-TW" sz="1800" kern="100" dirty="0">
                <a:effectLst/>
                <a:latin typeface="Times New Roman" panose="02020603050405020304" pitchFamily="18" charset="0"/>
                <a:ea typeface="標楷體" panose="03000509000000000000" pitchFamily="65" charset="-120"/>
              </a:rPr>
              <a:t>建立既有軌道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參考軌道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CAD</a:t>
            </a:r>
            <a:r>
              <a:rPr lang="zh-TW" altLang="zh-TW" sz="1800" kern="100" dirty="0">
                <a:effectLst/>
                <a:latin typeface="Times New Roman" panose="02020603050405020304" pitchFamily="18" charset="0"/>
                <a:ea typeface="標楷體" panose="03000509000000000000" pitchFamily="65" charset="-120"/>
              </a:rPr>
              <a:t>檔，取得軌道線形</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匯入</a:t>
            </a:r>
            <a:r>
              <a:rPr lang="en-US" altLang="zh-TW" sz="1800" kern="100" dirty="0">
                <a:effectLst/>
                <a:latin typeface="Times New Roman" panose="02020603050405020304" pitchFamily="18" charset="0"/>
                <a:ea typeface="標楷體" panose="03000509000000000000" pitchFamily="65" charset="-120"/>
              </a:rPr>
              <a:t>Revit</a:t>
            </a:r>
            <a:r>
              <a:rPr lang="zh-TW" altLang="zh-TW" sz="1800" kern="100" dirty="0">
                <a:effectLst/>
                <a:latin typeface="Times New Roman" panose="02020603050405020304" pitchFamily="18" charset="0"/>
                <a:ea typeface="標楷體" panose="03000509000000000000" pitchFamily="65" charset="-120"/>
              </a:rPr>
              <a:t>中，所建置的軌道物件</a:t>
            </a:r>
            <a:r>
              <a:rPr lang="zh-TW" altLang="en-US" sz="1800" kern="100" dirty="0">
                <a:effectLst/>
                <a:latin typeface="Times New Roman" panose="02020603050405020304" pitchFamily="18" charset="0"/>
                <a:ea typeface="標楷體" panose="03000509000000000000" pitchFamily="65" charset="-120"/>
              </a:rPr>
              <a:t>都</a:t>
            </a:r>
            <a:r>
              <a:rPr lang="zh-TW" altLang="zh-TW" sz="1800" kern="100" dirty="0">
                <a:effectLst/>
                <a:latin typeface="Times New Roman" panose="02020603050405020304" pitchFamily="18" charset="0"/>
                <a:ea typeface="標楷體" panose="03000509000000000000" pitchFamily="65" charset="-120"/>
              </a:rPr>
              <a:t>參考軌道線形</a:t>
            </a:r>
            <a:r>
              <a:rPr lang="zh-TW" altLang="en-US" sz="1800" kern="100" dirty="0">
                <a:effectLst/>
                <a:latin typeface="Times New Roman" panose="02020603050405020304" pitchFamily="18" charset="0"/>
                <a:ea typeface="標楷體" panose="03000509000000000000" pitchFamily="65" charset="-120"/>
              </a:rPr>
              <a:t>來</a:t>
            </a:r>
            <a:r>
              <a:rPr lang="zh-TW" altLang="zh-TW" sz="1800" kern="100" dirty="0">
                <a:effectLst/>
                <a:latin typeface="Times New Roman" panose="02020603050405020304" pitchFamily="18" charset="0"/>
                <a:ea typeface="標楷體" panose="03000509000000000000" pitchFamily="65" charset="-120"/>
              </a:rPr>
              <a:t>佈設，</a:t>
            </a:r>
            <a:r>
              <a:rPr lang="zh-TW" altLang="en-US" sz="1800" kern="100" dirty="0">
                <a:effectLst/>
                <a:latin typeface="Times New Roman" panose="02020603050405020304" pitchFamily="18" charset="0"/>
                <a:ea typeface="標楷體" panose="03000509000000000000" pitchFamily="65" charset="-120"/>
              </a:rPr>
              <a:t>以提高模型的</a:t>
            </a:r>
            <a:r>
              <a:rPr lang="zh-TW" altLang="zh-TW" sz="1800" kern="100" dirty="0">
                <a:effectLst/>
                <a:latin typeface="Times New Roman" panose="02020603050405020304" pitchFamily="18" charset="0"/>
                <a:ea typeface="標楷體" panose="03000509000000000000" pitchFamily="65" charset="-120"/>
              </a:rPr>
              <a:t>準確度與效率</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由於軌道系統在模型中大部分物件都需自行繪製，內建可編輯的參數欄位</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較少，因此軌道模型中的資訊需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仰賴自行增加的參數設計，而軌道系統</a:t>
            </a:r>
            <a:r>
              <a:rPr lang="zh-TW" altLang="en-US" sz="1800" kern="100" dirty="0">
                <a:effectLst/>
                <a:latin typeface="Times New Roman" panose="02020603050405020304" pitchFamily="18" charset="0"/>
                <a:ea typeface="標楷體" panose="03000509000000000000" pitchFamily="65" charset="-120"/>
              </a:rPr>
              <a:t>又</a:t>
            </a:r>
            <a:r>
              <a:rPr lang="zh-TW" altLang="zh-TW" sz="1800" kern="100" dirty="0">
                <a:effectLst/>
                <a:latin typeface="Times New Roman" panose="02020603050405020304" pitchFamily="18" charset="0"/>
                <a:ea typeface="標楷體" panose="03000509000000000000" pitchFamily="65" charset="-120"/>
              </a:rPr>
              <a:t>與一般建築物的</a:t>
            </a:r>
            <a:r>
              <a:rPr lang="zh-TW" altLang="en-US" sz="1800" kern="100" dirty="0">
                <a:effectLst/>
                <a:latin typeface="Times New Roman" panose="02020603050405020304" pitchFamily="18" charset="0"/>
                <a:ea typeface="標楷體" panose="03000509000000000000" pitchFamily="65" charset="-120"/>
              </a:rPr>
              <a:t>物件</a:t>
            </a:r>
            <a:r>
              <a:rPr lang="zh-TW" altLang="zh-TW" sz="1800" kern="100" dirty="0">
                <a:effectLst/>
                <a:latin typeface="Times New Roman" panose="02020603050405020304" pitchFamily="18" charset="0"/>
                <a:ea typeface="標楷體" panose="03000509000000000000" pitchFamily="65" charset="-120"/>
              </a:rPr>
              <a:t>資訊不同</a:t>
            </a:r>
            <a:r>
              <a:rPr lang="zh-TW" altLang="en-US" sz="1800" kern="100" dirty="0">
                <a:effectLst/>
                <a:latin typeface="Times New Roman" panose="02020603050405020304" pitchFamily="18" charset="0"/>
                <a:ea typeface="標楷體" panose="03000509000000000000" pitchFamily="65" charset="-120"/>
              </a:rPr>
              <a:t>，</a:t>
            </a:r>
            <a:r>
              <a:rPr lang="zh-TW" altLang="zh-TW" sz="1800" kern="100" dirty="0">
                <a:effectLst/>
                <a:latin typeface="Times New Roman" panose="02020603050405020304" pitchFamily="18" charset="0"/>
                <a:ea typeface="標楷體" panose="03000509000000000000" pitchFamily="65" charset="-120"/>
              </a:rPr>
              <a:t>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不同</a:t>
            </a:r>
            <a:r>
              <a:rPr lang="zh-TW" altLang="zh-TW" sz="1800" kern="100" dirty="0">
                <a:effectLst/>
                <a:latin typeface="Times New Roman" panose="02020603050405020304" pitchFamily="18" charset="0"/>
                <a:ea typeface="標楷體" panose="03000509000000000000" pitchFamily="65" charset="-120"/>
              </a:rPr>
              <a:t>的考量，例如所在位置的股道別與里程等</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軌道系統由於物件</a:t>
            </a:r>
            <a:r>
              <a:rPr lang="zh-TW" altLang="en-US" sz="1800" kern="100" dirty="0">
                <a:effectLst/>
                <a:latin typeface="Times New Roman" panose="02020603050405020304" pitchFamily="18" charset="0"/>
                <a:ea typeface="標楷體" panose="03000509000000000000" pitchFamily="65" charset="-120"/>
              </a:rPr>
              <a:t>是</a:t>
            </a:r>
            <a:r>
              <a:rPr lang="zh-TW" altLang="zh-TW" sz="1800" kern="100" dirty="0">
                <a:effectLst/>
                <a:latin typeface="Times New Roman" panose="02020603050405020304" pitchFamily="18" charset="0"/>
                <a:ea typeface="標楷體" panose="03000509000000000000" pitchFamily="65" charset="-120"/>
              </a:rPr>
              <a:t>連續</a:t>
            </a:r>
            <a:r>
              <a:rPr lang="zh-TW" altLang="en-US" sz="1800" kern="100" dirty="0">
                <a:effectLst/>
                <a:latin typeface="Times New Roman" panose="02020603050405020304" pitchFamily="18" charset="0"/>
                <a:ea typeface="標楷體" panose="03000509000000000000" pitchFamily="65" charset="-120"/>
              </a:rPr>
              <a:t>且重複的</a:t>
            </a:r>
            <a:r>
              <a:rPr lang="zh-TW" altLang="zh-TW" sz="1800" kern="100" dirty="0">
                <a:effectLst/>
                <a:latin typeface="Times New Roman" panose="02020603050405020304" pitchFamily="18" charset="0"/>
                <a:ea typeface="標楷體" panose="03000509000000000000" pitchFamily="65" charset="-120"/>
              </a:rPr>
              <a:t>，分段</a:t>
            </a:r>
            <a:r>
              <a:rPr lang="zh-TW" altLang="en-US" sz="1800" kern="100" dirty="0">
                <a:effectLst/>
                <a:latin typeface="Times New Roman" panose="02020603050405020304" pitchFamily="18" charset="0"/>
                <a:ea typeface="標楷體" panose="03000509000000000000" pitchFamily="65" charset="-120"/>
              </a:rPr>
              <a:t>及</a:t>
            </a:r>
            <a:r>
              <a:rPr lang="zh-TW" altLang="zh-TW" sz="1800" kern="100" dirty="0">
                <a:effectLst/>
                <a:latin typeface="Times New Roman" panose="02020603050405020304" pitchFamily="18" charset="0"/>
                <a:ea typeface="標楷體" panose="03000509000000000000" pitchFamily="65" charset="-120"/>
              </a:rPr>
              <a:t>編碼時需考量軌道</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特性如物件分布、養護作業方便性等，以進行後續的資訊輸入與養護應用</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本研究建立</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軌道資訊模型，可呈現軌道目前的狀態與物件資訊，再搭配養護管理資訊系統</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的串接，取得養護資料</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建立養護項目標註，待養護完成後將資料更新於模型與</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之中，初步</a:t>
            </a:r>
            <a:r>
              <a:rPr lang="zh-TW" altLang="en-US" sz="1800" kern="100" dirty="0">
                <a:effectLst/>
                <a:latin typeface="Times New Roman" panose="02020603050405020304" pitchFamily="18" charset="0"/>
                <a:ea typeface="標楷體" panose="03000509000000000000" pitchFamily="65" charset="-120"/>
              </a:rPr>
              <a:t>驗證</a:t>
            </a:r>
            <a:r>
              <a:rPr lang="zh-TW" altLang="zh-TW" sz="1800" kern="100" dirty="0">
                <a:effectLst/>
                <a:latin typeface="Times New Roman" panose="02020603050405020304" pitchFamily="18" charset="0"/>
                <a:ea typeface="標楷體" panose="03000509000000000000" pitchFamily="65" charset="-120"/>
              </a:rPr>
              <a:t>運用</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技術之軌道養護流程</a:t>
            </a:r>
            <a:r>
              <a:rPr lang="zh-TW" altLang="en-US" sz="1800" kern="100" dirty="0">
                <a:effectLst/>
                <a:latin typeface="Times New Roman" panose="02020603050405020304" pitchFamily="18" charset="0"/>
                <a:ea typeface="標楷體" panose="03000509000000000000" pitchFamily="65" charset="-120"/>
              </a:rPr>
              <a:t>可行性</a:t>
            </a:r>
            <a:endParaRPr lang="zh-TW" altLang="zh-TW" sz="1800" kern="100" dirty="0">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797268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因軌道系統</a:t>
            </a:r>
            <a:r>
              <a:rPr lang="zh-TW" altLang="en-US" sz="1800" kern="100" dirty="0">
                <a:effectLst/>
                <a:latin typeface="Times New Roman" panose="02020603050405020304" pitchFamily="18" charset="0"/>
                <a:ea typeface="標楷體" panose="03000509000000000000" pitchFamily="65" charset="-120"/>
              </a:rPr>
              <a:t>中的</a:t>
            </a:r>
            <a:r>
              <a:rPr lang="zh-TW" altLang="zh-TW" sz="1800" kern="100" dirty="0">
                <a:effectLst/>
                <a:latin typeface="Times New Roman" panose="02020603050405020304" pitchFamily="18" charset="0"/>
                <a:ea typeface="標楷體" panose="03000509000000000000" pitchFamily="65" charset="-120"/>
              </a:rPr>
              <a:t>物件同質性高，因此運用自動化的方式建模如運用</a:t>
            </a:r>
            <a:r>
              <a:rPr lang="en-US" altLang="zh-TW" sz="1800" kern="100" dirty="0">
                <a:effectLst/>
                <a:latin typeface="Times New Roman" panose="02020603050405020304" pitchFamily="18" charset="0"/>
                <a:ea typeface="標楷體" panose="03000509000000000000" pitchFamily="65" charset="-120"/>
              </a:rPr>
              <a:t>Dynamo</a:t>
            </a:r>
            <a:r>
              <a:rPr lang="zh-TW" altLang="zh-TW" sz="1800" kern="100" dirty="0">
                <a:effectLst/>
                <a:latin typeface="Times New Roman" panose="02020603050405020304" pitchFamily="18" charset="0"/>
                <a:ea typeface="標楷體" panose="03000509000000000000" pitchFamily="65" charset="-120"/>
              </a:rPr>
              <a:t>軟體可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較高的</a:t>
            </a:r>
            <a:r>
              <a:rPr lang="zh-TW" altLang="en-US" sz="1800" kern="100" dirty="0">
                <a:effectLst/>
                <a:latin typeface="Times New Roman" panose="02020603050405020304" pitchFamily="18" charset="0"/>
                <a:ea typeface="標楷體" panose="03000509000000000000" pitchFamily="65" charset="-120"/>
              </a:rPr>
              <a:t>建模</a:t>
            </a:r>
            <a:r>
              <a:rPr lang="zh-TW" altLang="zh-TW" sz="1800" kern="100" dirty="0">
                <a:effectLst/>
                <a:latin typeface="Times New Roman" panose="02020603050405020304" pitchFamily="18" charset="0"/>
                <a:ea typeface="標楷體" panose="03000509000000000000" pitchFamily="65" charset="-120"/>
              </a:rPr>
              <a:t>效率</a:t>
            </a:r>
          </a:p>
          <a:p>
            <a:pPr marL="0" lvl="0" indent="-180000" algn="just">
              <a:lnSpc>
                <a:spcPct val="150000"/>
              </a:lnSpc>
              <a:buFont typeface="+mj-lt"/>
              <a:buAutoNum type="arabicPeriod"/>
            </a:pPr>
            <a:r>
              <a:rPr lang="zh-TW" altLang="en-US" sz="1800" kern="100" dirty="0">
                <a:effectLst/>
                <a:latin typeface="Times New Roman" panose="02020603050405020304" pitchFamily="18" charset="0"/>
                <a:ea typeface="標楷體" panose="03000509000000000000" pitchFamily="65" charset="-120"/>
              </a:rPr>
              <a:t>如果要</a:t>
            </a:r>
            <a:r>
              <a:rPr lang="zh-TW" altLang="zh-TW" sz="1800" kern="100" dirty="0">
                <a:effectLst/>
                <a:latin typeface="Times New Roman" panose="02020603050405020304" pitchFamily="18" charset="0"/>
                <a:ea typeface="標楷體" panose="03000509000000000000" pitchFamily="65" charset="-120"/>
              </a:rPr>
              <a:t>建立既有軌道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參考軌道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CAD</a:t>
            </a:r>
            <a:r>
              <a:rPr lang="zh-TW" altLang="zh-TW" sz="1800" kern="100" dirty="0">
                <a:effectLst/>
                <a:latin typeface="Times New Roman" panose="02020603050405020304" pitchFamily="18" charset="0"/>
                <a:ea typeface="標楷體" panose="03000509000000000000" pitchFamily="65" charset="-120"/>
              </a:rPr>
              <a:t>檔，取得軌道線形</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匯入</a:t>
            </a:r>
            <a:r>
              <a:rPr lang="en-US" altLang="zh-TW" sz="1800" kern="100" dirty="0">
                <a:effectLst/>
                <a:latin typeface="Times New Roman" panose="02020603050405020304" pitchFamily="18" charset="0"/>
                <a:ea typeface="標楷體" panose="03000509000000000000" pitchFamily="65" charset="-120"/>
              </a:rPr>
              <a:t>Revit</a:t>
            </a:r>
            <a:r>
              <a:rPr lang="zh-TW" altLang="zh-TW" sz="1800" kern="100" dirty="0">
                <a:effectLst/>
                <a:latin typeface="Times New Roman" panose="02020603050405020304" pitchFamily="18" charset="0"/>
                <a:ea typeface="標楷體" panose="03000509000000000000" pitchFamily="65" charset="-120"/>
              </a:rPr>
              <a:t>中，所建置的軌道物件</a:t>
            </a:r>
            <a:r>
              <a:rPr lang="zh-TW" altLang="en-US" sz="1800" kern="100" dirty="0">
                <a:effectLst/>
                <a:latin typeface="Times New Roman" panose="02020603050405020304" pitchFamily="18" charset="0"/>
                <a:ea typeface="標楷體" panose="03000509000000000000" pitchFamily="65" charset="-120"/>
              </a:rPr>
              <a:t>都</a:t>
            </a:r>
            <a:r>
              <a:rPr lang="zh-TW" altLang="zh-TW" sz="1800" kern="100" dirty="0">
                <a:effectLst/>
                <a:latin typeface="Times New Roman" panose="02020603050405020304" pitchFamily="18" charset="0"/>
                <a:ea typeface="標楷體" panose="03000509000000000000" pitchFamily="65" charset="-120"/>
              </a:rPr>
              <a:t>參考軌道線形</a:t>
            </a:r>
            <a:r>
              <a:rPr lang="zh-TW" altLang="en-US" sz="1800" kern="100" dirty="0">
                <a:effectLst/>
                <a:latin typeface="Times New Roman" panose="02020603050405020304" pitchFamily="18" charset="0"/>
                <a:ea typeface="標楷體" panose="03000509000000000000" pitchFamily="65" charset="-120"/>
              </a:rPr>
              <a:t>來</a:t>
            </a:r>
            <a:r>
              <a:rPr lang="zh-TW" altLang="zh-TW" sz="1800" kern="100" dirty="0">
                <a:effectLst/>
                <a:latin typeface="Times New Roman" panose="02020603050405020304" pitchFamily="18" charset="0"/>
                <a:ea typeface="標楷體" panose="03000509000000000000" pitchFamily="65" charset="-120"/>
              </a:rPr>
              <a:t>佈設，</a:t>
            </a:r>
            <a:r>
              <a:rPr lang="zh-TW" altLang="en-US" sz="1800" kern="100" dirty="0">
                <a:effectLst/>
                <a:latin typeface="Times New Roman" panose="02020603050405020304" pitchFamily="18" charset="0"/>
                <a:ea typeface="標楷體" panose="03000509000000000000" pitchFamily="65" charset="-120"/>
              </a:rPr>
              <a:t>以提高模型的</a:t>
            </a:r>
            <a:r>
              <a:rPr lang="zh-TW" altLang="zh-TW" sz="1800" kern="100" dirty="0">
                <a:effectLst/>
                <a:latin typeface="Times New Roman" panose="02020603050405020304" pitchFamily="18" charset="0"/>
                <a:ea typeface="標楷體" panose="03000509000000000000" pitchFamily="65" charset="-120"/>
              </a:rPr>
              <a:t>準確度與效率</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由於軌道系統在模型中大部分物件都需自行繪製，內建可編輯的參數欄位</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較少，因此軌道模型中的資訊需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仰賴自行增加的參數設計，而軌道系統</a:t>
            </a:r>
            <a:r>
              <a:rPr lang="zh-TW" altLang="en-US" sz="1800" kern="100" dirty="0">
                <a:effectLst/>
                <a:latin typeface="Times New Roman" panose="02020603050405020304" pitchFamily="18" charset="0"/>
                <a:ea typeface="標楷體" panose="03000509000000000000" pitchFamily="65" charset="-120"/>
              </a:rPr>
              <a:t>又</a:t>
            </a:r>
            <a:r>
              <a:rPr lang="zh-TW" altLang="zh-TW" sz="1800" kern="100" dirty="0">
                <a:effectLst/>
                <a:latin typeface="Times New Roman" panose="02020603050405020304" pitchFamily="18" charset="0"/>
                <a:ea typeface="標楷體" panose="03000509000000000000" pitchFamily="65" charset="-120"/>
              </a:rPr>
              <a:t>與一般建築物的</a:t>
            </a:r>
            <a:r>
              <a:rPr lang="zh-TW" altLang="en-US" sz="1800" kern="100" dirty="0">
                <a:effectLst/>
                <a:latin typeface="Times New Roman" panose="02020603050405020304" pitchFamily="18" charset="0"/>
                <a:ea typeface="標楷體" panose="03000509000000000000" pitchFamily="65" charset="-120"/>
              </a:rPr>
              <a:t>物件</a:t>
            </a:r>
            <a:r>
              <a:rPr lang="zh-TW" altLang="zh-TW" sz="1800" kern="100" dirty="0">
                <a:effectLst/>
                <a:latin typeface="Times New Roman" panose="02020603050405020304" pitchFamily="18" charset="0"/>
                <a:ea typeface="標楷體" panose="03000509000000000000" pitchFamily="65" charset="-120"/>
              </a:rPr>
              <a:t>資訊不同</a:t>
            </a:r>
            <a:r>
              <a:rPr lang="zh-TW" altLang="en-US" sz="1800" kern="100" dirty="0">
                <a:effectLst/>
                <a:latin typeface="Times New Roman" panose="02020603050405020304" pitchFamily="18" charset="0"/>
                <a:ea typeface="標楷體" panose="03000509000000000000" pitchFamily="65" charset="-120"/>
              </a:rPr>
              <a:t>，</a:t>
            </a:r>
            <a:r>
              <a:rPr lang="zh-TW" altLang="zh-TW" sz="1800" kern="100" dirty="0">
                <a:effectLst/>
                <a:latin typeface="Times New Roman" panose="02020603050405020304" pitchFamily="18" charset="0"/>
                <a:ea typeface="標楷體" panose="03000509000000000000" pitchFamily="65" charset="-120"/>
              </a:rPr>
              <a:t>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不同</a:t>
            </a:r>
            <a:r>
              <a:rPr lang="zh-TW" altLang="zh-TW" sz="1800" kern="100" dirty="0">
                <a:effectLst/>
                <a:latin typeface="Times New Roman" panose="02020603050405020304" pitchFamily="18" charset="0"/>
                <a:ea typeface="標楷體" panose="03000509000000000000" pitchFamily="65" charset="-120"/>
              </a:rPr>
              <a:t>的考量，例如所在位置的股道別與里程等</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軌道系統由於物件</a:t>
            </a:r>
            <a:r>
              <a:rPr lang="zh-TW" altLang="en-US" sz="1800" kern="100" dirty="0">
                <a:effectLst/>
                <a:latin typeface="Times New Roman" panose="02020603050405020304" pitchFamily="18" charset="0"/>
                <a:ea typeface="標楷體" panose="03000509000000000000" pitchFamily="65" charset="-120"/>
              </a:rPr>
              <a:t>是</a:t>
            </a:r>
            <a:r>
              <a:rPr lang="zh-TW" altLang="zh-TW" sz="1800" kern="100" dirty="0">
                <a:effectLst/>
                <a:latin typeface="Times New Roman" panose="02020603050405020304" pitchFamily="18" charset="0"/>
                <a:ea typeface="標楷體" panose="03000509000000000000" pitchFamily="65" charset="-120"/>
              </a:rPr>
              <a:t>連續</a:t>
            </a:r>
            <a:r>
              <a:rPr lang="zh-TW" altLang="en-US" sz="1800" kern="100" dirty="0">
                <a:effectLst/>
                <a:latin typeface="Times New Roman" panose="02020603050405020304" pitchFamily="18" charset="0"/>
                <a:ea typeface="標楷體" panose="03000509000000000000" pitchFamily="65" charset="-120"/>
              </a:rPr>
              <a:t>且重複的</a:t>
            </a:r>
            <a:r>
              <a:rPr lang="zh-TW" altLang="zh-TW" sz="1800" kern="100" dirty="0">
                <a:effectLst/>
                <a:latin typeface="Times New Roman" panose="02020603050405020304" pitchFamily="18" charset="0"/>
                <a:ea typeface="標楷體" panose="03000509000000000000" pitchFamily="65" charset="-120"/>
              </a:rPr>
              <a:t>，分段</a:t>
            </a:r>
            <a:r>
              <a:rPr lang="zh-TW" altLang="en-US" sz="1800" kern="100" dirty="0">
                <a:effectLst/>
                <a:latin typeface="Times New Roman" panose="02020603050405020304" pitchFamily="18" charset="0"/>
                <a:ea typeface="標楷體" panose="03000509000000000000" pitchFamily="65" charset="-120"/>
              </a:rPr>
              <a:t>及</a:t>
            </a:r>
            <a:r>
              <a:rPr lang="zh-TW" altLang="zh-TW" sz="1800" kern="100" dirty="0">
                <a:effectLst/>
                <a:latin typeface="Times New Roman" panose="02020603050405020304" pitchFamily="18" charset="0"/>
                <a:ea typeface="標楷體" panose="03000509000000000000" pitchFamily="65" charset="-120"/>
              </a:rPr>
              <a:t>編碼時需考量軌道</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特性如物件分布、養護作業方便性等，以進行後續的資訊輸入與養護應用</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本研究建立</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軌道資訊模型，可呈現軌道目前的狀態與物件資訊，再搭配養護管理資訊系統</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的串接，取得養護資料</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建立養護項目標註，待養護完成後將資料更新於模型與</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之中，初步</a:t>
            </a:r>
            <a:r>
              <a:rPr lang="zh-TW" altLang="en-US" sz="1800" kern="100" dirty="0">
                <a:effectLst/>
                <a:latin typeface="Times New Roman" panose="02020603050405020304" pitchFamily="18" charset="0"/>
                <a:ea typeface="標楷體" panose="03000509000000000000" pitchFamily="65" charset="-120"/>
              </a:rPr>
              <a:t>驗證</a:t>
            </a:r>
            <a:r>
              <a:rPr lang="zh-TW" altLang="zh-TW" sz="1800" kern="100" dirty="0">
                <a:effectLst/>
                <a:latin typeface="Times New Roman" panose="02020603050405020304" pitchFamily="18" charset="0"/>
                <a:ea typeface="標楷體" panose="03000509000000000000" pitchFamily="65" charset="-120"/>
              </a:rPr>
              <a:t>運用</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技術之軌道養護流程</a:t>
            </a:r>
            <a:r>
              <a:rPr lang="zh-TW" altLang="en-US" sz="1800" kern="100" dirty="0">
                <a:effectLst/>
                <a:latin typeface="Times New Roman" panose="02020603050405020304" pitchFamily="18" charset="0"/>
                <a:ea typeface="標楷體" panose="03000509000000000000" pitchFamily="65" charset="-120"/>
              </a:rPr>
              <a:t>可行性</a:t>
            </a:r>
            <a:endParaRPr lang="zh-TW" altLang="zh-TW" sz="1800" kern="100" dirty="0">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2827752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我的簡報到此結束</a:t>
            </a:r>
            <a:endParaRPr lang="en-US" altLang="zh-TW" dirty="0"/>
          </a:p>
          <a:p>
            <a:pPr marL="0" lvl="0" indent="0" algn="l" rtl="0">
              <a:spcBef>
                <a:spcPts val="0"/>
              </a:spcBef>
              <a:spcAft>
                <a:spcPts val="0"/>
              </a:spcAft>
              <a:buNone/>
            </a:pPr>
            <a:r>
              <a:rPr lang="zh-TW" altLang="en-US" dirty="0"/>
              <a:t>謝謝各位委員與同學的聆聽</a:t>
            </a:r>
            <a:endParaRPr lang="en-US" altLang="zh-TW"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464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322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5963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a:t>
            </a:r>
            <a:r>
              <a:rPr lang="en-US" altLang="zh-TW" dirty="0"/>
              <a:t>2</a:t>
            </a:r>
            <a:r>
              <a:rPr lang="zh-TW" altLang="en-US" dirty="0"/>
              <a:t>章進行相關文獻的回顧</a:t>
            </a:r>
            <a:endParaRPr dirty="0"/>
          </a:p>
        </p:txBody>
      </p:sp>
    </p:spTree>
    <p:extLst>
      <p:ext uri="{BB962C8B-B14F-4D97-AF65-F5344CB8AC3E}">
        <p14:creationId xmlns:p14="http://schemas.microsoft.com/office/powerpoint/2010/main" val="353018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903269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atin typeface="微軟正黑體" panose="020B0604030504040204" pitchFamily="34" charset="-120"/>
                <a:ea typeface="微軟正黑體" panose="020B0604030504040204" pitchFamily="34" charset="-120"/>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7962901" y="4548170"/>
            <a:ext cx="1186771" cy="595348"/>
            <a:chOff x="5343601" y="4548170"/>
            <a:chExt cx="2434471" cy="595348"/>
          </a:xfrm>
        </p:grpSpPr>
        <p:sp>
          <p:nvSpPr>
            <p:cNvPr id="32" name="Google Shape;32;p3"/>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411986" y="4548170"/>
              <a:ext cx="2363701" cy="595348"/>
              <a:chOff x="1297954" y="521224"/>
              <a:chExt cx="5987085" cy="1508357"/>
            </a:xfrm>
          </p:grpSpPr>
          <p:sp>
            <p:nvSpPr>
              <p:cNvPr id="34" name="Google Shape;34;p3"/>
              <p:cNvSpPr/>
              <p:nvPr/>
            </p:nvSpPr>
            <p:spPr>
              <a:xfrm>
                <a:off x="1297954" y="521270"/>
                <a:ext cx="3476704"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343601" y="4646738"/>
              <a:ext cx="2434471" cy="304563"/>
              <a:chOff x="-5827153" y="330074"/>
              <a:chExt cx="13585213" cy="1699569"/>
            </a:xfrm>
          </p:grpSpPr>
          <p:sp>
            <p:nvSpPr>
              <p:cNvPr id="37" name="Google Shape;37;p3"/>
              <p:cNvSpPr/>
              <p:nvPr/>
            </p:nvSpPr>
            <p:spPr>
              <a:xfrm>
                <a:off x="-5827153" y="330141"/>
                <a:ext cx="10612202" cy="169950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8" y="330074"/>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6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1200">
                <a:solidFill>
                  <a:schemeClr val="accent5"/>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dirty="0"/>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userDrawn="1">
  <p:cSld name="TITLE_AND_BODY">
    <p:spTree>
      <p:nvGrpSpPr>
        <p:cNvPr id="1" name="Shape 61"/>
        <p:cNvGrpSpPr/>
        <p:nvPr/>
      </p:nvGrpSpPr>
      <p:grpSpPr>
        <a:xfrm>
          <a:off x="0" y="0"/>
          <a:ext cx="0" cy="0"/>
          <a:chOff x="0" y="0"/>
          <a:chExt cx="0" cy="0"/>
        </a:xfrm>
      </p:grpSpPr>
      <p:grpSp>
        <p:nvGrpSpPr>
          <p:cNvPr id="44" name="Google Shape;31;p3">
            <a:extLst>
              <a:ext uri="{FF2B5EF4-FFF2-40B4-BE49-F238E27FC236}">
                <a16:creationId xmlns:a16="http://schemas.microsoft.com/office/drawing/2014/main" id="{BBA4D1BB-B419-4A64-BCCB-D50029631DD6}"/>
              </a:ext>
            </a:extLst>
          </p:cNvPr>
          <p:cNvGrpSpPr/>
          <p:nvPr userDrawn="1"/>
        </p:nvGrpSpPr>
        <p:grpSpPr>
          <a:xfrm>
            <a:off x="7962901" y="4548170"/>
            <a:ext cx="1186771" cy="595348"/>
            <a:chOff x="5343601" y="4548170"/>
            <a:chExt cx="2434471" cy="595348"/>
          </a:xfrm>
        </p:grpSpPr>
        <p:sp>
          <p:nvSpPr>
            <p:cNvPr id="45" name="Google Shape;32;p3">
              <a:extLst>
                <a:ext uri="{FF2B5EF4-FFF2-40B4-BE49-F238E27FC236}">
                  <a16:creationId xmlns:a16="http://schemas.microsoft.com/office/drawing/2014/main" id="{722B4F19-3BDD-4329-AE8D-BD89552DABCC}"/>
                </a:ext>
              </a:extLst>
            </p:cNvPr>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3;p3">
              <a:extLst>
                <a:ext uri="{FF2B5EF4-FFF2-40B4-BE49-F238E27FC236}">
                  <a16:creationId xmlns:a16="http://schemas.microsoft.com/office/drawing/2014/main" id="{27AC6C94-84E1-4EAC-8E6D-26F49D431643}"/>
                </a:ext>
              </a:extLst>
            </p:cNvPr>
            <p:cNvGrpSpPr/>
            <p:nvPr/>
          </p:nvGrpSpPr>
          <p:grpSpPr>
            <a:xfrm flipH="1">
              <a:off x="5411986" y="4548170"/>
              <a:ext cx="2363701" cy="595348"/>
              <a:chOff x="1297954" y="521224"/>
              <a:chExt cx="5987085" cy="1508357"/>
            </a:xfrm>
          </p:grpSpPr>
          <p:sp>
            <p:nvSpPr>
              <p:cNvPr id="50" name="Google Shape;34;p3">
                <a:extLst>
                  <a:ext uri="{FF2B5EF4-FFF2-40B4-BE49-F238E27FC236}">
                    <a16:creationId xmlns:a16="http://schemas.microsoft.com/office/drawing/2014/main" id="{6DD367E6-0BF1-40AD-9D18-2AB4841F3AEF}"/>
                  </a:ext>
                </a:extLst>
              </p:cNvPr>
              <p:cNvSpPr/>
              <p:nvPr/>
            </p:nvSpPr>
            <p:spPr>
              <a:xfrm>
                <a:off x="1297954" y="521270"/>
                <a:ext cx="3476702"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p3">
                <a:extLst>
                  <a:ext uri="{FF2B5EF4-FFF2-40B4-BE49-F238E27FC236}">
                    <a16:creationId xmlns:a16="http://schemas.microsoft.com/office/drawing/2014/main" id="{9C73EB71-B35D-47F9-A3B2-7DE3A8D2B504}"/>
                  </a:ext>
                </a:extLst>
              </p:cNvPr>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p3">
              <a:extLst>
                <a:ext uri="{FF2B5EF4-FFF2-40B4-BE49-F238E27FC236}">
                  <a16:creationId xmlns:a16="http://schemas.microsoft.com/office/drawing/2014/main" id="{3197AF50-B38F-4702-836E-5295277F2B69}"/>
                </a:ext>
              </a:extLst>
            </p:cNvPr>
            <p:cNvGrpSpPr/>
            <p:nvPr/>
          </p:nvGrpSpPr>
          <p:grpSpPr>
            <a:xfrm flipH="1">
              <a:off x="5343601" y="4646738"/>
              <a:ext cx="2434471" cy="304563"/>
              <a:chOff x="-5827153" y="330075"/>
              <a:chExt cx="13585213" cy="1699569"/>
            </a:xfrm>
          </p:grpSpPr>
          <p:sp>
            <p:nvSpPr>
              <p:cNvPr id="48" name="Google Shape;37;p3">
                <a:extLst>
                  <a:ext uri="{FF2B5EF4-FFF2-40B4-BE49-F238E27FC236}">
                    <a16:creationId xmlns:a16="http://schemas.microsoft.com/office/drawing/2014/main" id="{9EDFD578-389E-4201-B37D-38DC2A64A5E7}"/>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p3">
                <a:extLst>
                  <a:ext uri="{FF2B5EF4-FFF2-40B4-BE49-F238E27FC236}">
                    <a16:creationId xmlns:a16="http://schemas.microsoft.com/office/drawing/2014/main" id="{0AB919D0-E67F-43E7-AC14-70A9670384F1}"/>
                  </a:ext>
                </a:extLst>
              </p:cNvPr>
              <p:cNvSpPr/>
              <p:nvPr/>
            </p:nvSpPr>
            <p:spPr>
              <a:xfrm>
                <a:off x="4749368" y="330075"/>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600">
                <a:latin typeface="微軟正黑體" panose="020B0604030504040204" pitchFamily="34" charset="-120"/>
                <a:ea typeface="微軟正黑體" panose="020B0604030504040204" pitchFamily="34" charset="-12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lnSpc>
                <a:spcPct val="125000"/>
              </a:lnSpc>
              <a:spcBef>
                <a:spcPts val="0"/>
              </a:spcBef>
              <a:spcAft>
                <a:spcPts val="0"/>
              </a:spcAft>
              <a:buSzPts val="2400"/>
              <a:buChar char="▰"/>
              <a:defRPr sz="1800">
                <a:latin typeface="微軟正黑體" panose="020B0604030504040204" pitchFamily="34" charset="-120"/>
                <a:ea typeface="微軟正黑體" panose="020B0604030504040204" pitchFamily="34" charset="-120"/>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dirty="0"/>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矩形 21">
            <a:extLst>
              <a:ext uri="{FF2B5EF4-FFF2-40B4-BE49-F238E27FC236}">
                <a16:creationId xmlns:a16="http://schemas.microsoft.com/office/drawing/2014/main" id="{6DFAD412-CA40-4AC8-A5D6-C4BD1D6253CD}"/>
              </a:ext>
            </a:extLst>
          </p:cNvPr>
          <p:cNvSpPr/>
          <p:nvPr userDrawn="1"/>
        </p:nvSpPr>
        <p:spPr>
          <a:xfrm>
            <a:off x="0" y="1153321"/>
            <a:ext cx="5688105" cy="219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41" name="Google Shape;31;p3">
            <a:extLst>
              <a:ext uri="{FF2B5EF4-FFF2-40B4-BE49-F238E27FC236}">
                <a16:creationId xmlns:a16="http://schemas.microsoft.com/office/drawing/2014/main" id="{2EBAF2BA-A505-4480-83C2-D5B3467ABBF2}"/>
              </a:ext>
            </a:extLst>
          </p:cNvPr>
          <p:cNvGrpSpPr/>
          <p:nvPr userDrawn="1"/>
        </p:nvGrpSpPr>
        <p:grpSpPr>
          <a:xfrm>
            <a:off x="7962901" y="4548170"/>
            <a:ext cx="1186771" cy="595348"/>
            <a:chOff x="5343601" y="4548170"/>
            <a:chExt cx="2434471" cy="595348"/>
          </a:xfrm>
        </p:grpSpPr>
        <p:sp>
          <p:nvSpPr>
            <p:cNvPr id="42" name="Google Shape;32;p3">
              <a:extLst>
                <a:ext uri="{FF2B5EF4-FFF2-40B4-BE49-F238E27FC236}">
                  <a16:creationId xmlns:a16="http://schemas.microsoft.com/office/drawing/2014/main" id="{8EED871D-A64F-4B16-8E0D-414994BE3555}"/>
                </a:ext>
              </a:extLst>
            </p:cNvPr>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33;p3">
              <a:extLst>
                <a:ext uri="{FF2B5EF4-FFF2-40B4-BE49-F238E27FC236}">
                  <a16:creationId xmlns:a16="http://schemas.microsoft.com/office/drawing/2014/main" id="{7DEB4D34-8CBD-4260-8CE3-952F657978FA}"/>
                </a:ext>
              </a:extLst>
            </p:cNvPr>
            <p:cNvGrpSpPr/>
            <p:nvPr/>
          </p:nvGrpSpPr>
          <p:grpSpPr>
            <a:xfrm flipH="1">
              <a:off x="5411986" y="4548170"/>
              <a:ext cx="2363701" cy="595348"/>
              <a:chOff x="1297954" y="521224"/>
              <a:chExt cx="5987085" cy="1508357"/>
            </a:xfrm>
          </p:grpSpPr>
          <p:sp>
            <p:nvSpPr>
              <p:cNvPr id="47" name="Google Shape;34;p3">
                <a:extLst>
                  <a:ext uri="{FF2B5EF4-FFF2-40B4-BE49-F238E27FC236}">
                    <a16:creationId xmlns:a16="http://schemas.microsoft.com/office/drawing/2014/main" id="{FABF97EA-1A5D-48BE-A543-9BC6C78F6FA8}"/>
                  </a:ext>
                </a:extLst>
              </p:cNvPr>
              <p:cNvSpPr/>
              <p:nvPr/>
            </p:nvSpPr>
            <p:spPr>
              <a:xfrm>
                <a:off x="1297954" y="521270"/>
                <a:ext cx="3476702"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p3">
                <a:extLst>
                  <a:ext uri="{FF2B5EF4-FFF2-40B4-BE49-F238E27FC236}">
                    <a16:creationId xmlns:a16="http://schemas.microsoft.com/office/drawing/2014/main" id="{6F938775-EEC3-4674-9063-D7DEFE508B44}"/>
                  </a:ext>
                </a:extLst>
              </p:cNvPr>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6;p3">
              <a:extLst>
                <a:ext uri="{FF2B5EF4-FFF2-40B4-BE49-F238E27FC236}">
                  <a16:creationId xmlns:a16="http://schemas.microsoft.com/office/drawing/2014/main" id="{E28604EA-31BE-4B45-A976-94AFBC0B8DC0}"/>
                </a:ext>
              </a:extLst>
            </p:cNvPr>
            <p:cNvGrpSpPr/>
            <p:nvPr/>
          </p:nvGrpSpPr>
          <p:grpSpPr>
            <a:xfrm flipH="1">
              <a:off x="5343601" y="4646738"/>
              <a:ext cx="2434471" cy="304563"/>
              <a:chOff x="-5827153" y="330075"/>
              <a:chExt cx="13585213" cy="1699569"/>
            </a:xfrm>
          </p:grpSpPr>
          <p:sp>
            <p:nvSpPr>
              <p:cNvPr id="45" name="Google Shape;37;p3">
                <a:extLst>
                  <a:ext uri="{FF2B5EF4-FFF2-40B4-BE49-F238E27FC236}">
                    <a16:creationId xmlns:a16="http://schemas.microsoft.com/office/drawing/2014/main" id="{037CAB7D-DE2A-4204-9077-5814F46EB323}"/>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p3">
                <a:extLst>
                  <a:ext uri="{FF2B5EF4-FFF2-40B4-BE49-F238E27FC236}">
                    <a16:creationId xmlns:a16="http://schemas.microsoft.com/office/drawing/2014/main" id="{FF038637-E852-467D-B4B7-21EED6BF47E7}"/>
                  </a:ext>
                </a:extLst>
              </p:cNvPr>
              <p:cNvSpPr/>
              <p:nvPr/>
            </p:nvSpPr>
            <p:spPr>
              <a:xfrm>
                <a:off x="4749368" y="330075"/>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600">
                <a:latin typeface="微軟正黑體" panose="020B0604030504040204" pitchFamily="34" charset="-120"/>
                <a:ea typeface="微軟正黑體" panose="020B0604030504040204" pitchFamily="34" charset="-12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矩形 21">
            <a:extLst>
              <a:ext uri="{FF2B5EF4-FFF2-40B4-BE49-F238E27FC236}">
                <a16:creationId xmlns:a16="http://schemas.microsoft.com/office/drawing/2014/main" id="{5590E93F-0F6F-4229-8BA6-6FA8FFD68167}"/>
              </a:ext>
            </a:extLst>
          </p:cNvPr>
          <p:cNvSpPr/>
          <p:nvPr userDrawn="1"/>
        </p:nvSpPr>
        <p:spPr>
          <a:xfrm>
            <a:off x="0" y="1153321"/>
            <a:ext cx="5688105" cy="219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atin typeface="微軟正黑體" panose="020B0604030504040204" pitchFamily="34" charset="-120"/>
                <a:ea typeface="微軟正黑體" panose="020B0604030504040204" pitchFamily="34" charset="-120"/>
              </a:defRPr>
            </a:lvl1pPr>
          </a:lstStyle>
          <a:p>
            <a:endParaRPr dirty="0"/>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31;p3">
            <a:extLst>
              <a:ext uri="{FF2B5EF4-FFF2-40B4-BE49-F238E27FC236}">
                <a16:creationId xmlns:a16="http://schemas.microsoft.com/office/drawing/2014/main" id="{9BB182B4-16A7-45F4-AB74-755F8FA8D653}"/>
              </a:ext>
            </a:extLst>
          </p:cNvPr>
          <p:cNvGrpSpPr/>
          <p:nvPr userDrawn="1"/>
        </p:nvGrpSpPr>
        <p:grpSpPr>
          <a:xfrm>
            <a:off x="7612298" y="4472723"/>
            <a:ext cx="1537374" cy="670795"/>
            <a:chOff x="5575242" y="4472723"/>
            <a:chExt cx="2202830" cy="670795"/>
          </a:xfrm>
        </p:grpSpPr>
        <p:sp>
          <p:nvSpPr>
            <p:cNvPr id="22" name="Google Shape;32;p3">
              <a:extLst>
                <a:ext uri="{FF2B5EF4-FFF2-40B4-BE49-F238E27FC236}">
                  <a16:creationId xmlns:a16="http://schemas.microsoft.com/office/drawing/2014/main" id="{DA97C11C-99D4-48F9-AA34-8FC9236D656A}"/>
                </a:ext>
              </a:extLst>
            </p:cNvPr>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3;p3">
              <a:extLst>
                <a:ext uri="{FF2B5EF4-FFF2-40B4-BE49-F238E27FC236}">
                  <a16:creationId xmlns:a16="http://schemas.microsoft.com/office/drawing/2014/main" id="{E0164A2F-0E65-4F8A-A182-13DCAB67F70B}"/>
                </a:ext>
              </a:extLst>
            </p:cNvPr>
            <p:cNvGrpSpPr/>
            <p:nvPr/>
          </p:nvGrpSpPr>
          <p:grpSpPr>
            <a:xfrm flipH="1">
              <a:off x="5734850" y="4472723"/>
              <a:ext cx="2040837" cy="670795"/>
              <a:chOff x="1297954" y="330075"/>
              <a:chExt cx="5169293" cy="1699506"/>
            </a:xfrm>
          </p:grpSpPr>
          <p:sp>
            <p:nvSpPr>
              <p:cNvPr id="27" name="Google Shape;34;p3">
                <a:extLst>
                  <a:ext uri="{FF2B5EF4-FFF2-40B4-BE49-F238E27FC236}">
                    <a16:creationId xmlns:a16="http://schemas.microsoft.com/office/drawing/2014/main" id="{2525DEB8-731E-4C33-822D-43BD3B7B95C6}"/>
                  </a:ext>
                </a:extLst>
              </p:cNvPr>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p3">
                <a:extLst>
                  <a:ext uri="{FF2B5EF4-FFF2-40B4-BE49-F238E27FC236}">
                    <a16:creationId xmlns:a16="http://schemas.microsoft.com/office/drawing/2014/main" id="{992DCECA-752B-40A2-887A-1C209DAB913F}"/>
                  </a:ext>
                </a:extLst>
              </p:cNvPr>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6;p3">
              <a:extLst>
                <a:ext uri="{FF2B5EF4-FFF2-40B4-BE49-F238E27FC236}">
                  <a16:creationId xmlns:a16="http://schemas.microsoft.com/office/drawing/2014/main" id="{42FF3DA5-BD78-4F29-B3F8-67E92607B311}"/>
                </a:ext>
              </a:extLst>
            </p:cNvPr>
            <p:cNvGrpSpPr/>
            <p:nvPr/>
          </p:nvGrpSpPr>
          <p:grpSpPr>
            <a:xfrm flipH="1">
              <a:off x="5578209" y="4646738"/>
              <a:ext cx="2199863" cy="304563"/>
              <a:chOff x="-5827153" y="330075"/>
              <a:chExt cx="12276019" cy="1699569"/>
            </a:xfrm>
          </p:grpSpPr>
          <p:sp>
            <p:nvSpPr>
              <p:cNvPr id="25" name="Google Shape;37;p3">
                <a:extLst>
                  <a:ext uri="{FF2B5EF4-FFF2-40B4-BE49-F238E27FC236}">
                    <a16:creationId xmlns:a16="http://schemas.microsoft.com/office/drawing/2014/main" id="{93AD270D-0FFF-4F02-966E-AFE92C457B84}"/>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p3">
                <a:extLst>
                  <a:ext uri="{FF2B5EF4-FFF2-40B4-BE49-F238E27FC236}">
                    <a16:creationId xmlns:a16="http://schemas.microsoft.com/office/drawing/2014/main" id="{4062F17A-2830-4D0A-ABEB-5BA9D3485265}"/>
                  </a:ext>
                </a:extLst>
              </p:cNvPr>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44" name="Google Shape;31;p3">
            <a:extLst>
              <a:ext uri="{FF2B5EF4-FFF2-40B4-BE49-F238E27FC236}">
                <a16:creationId xmlns:a16="http://schemas.microsoft.com/office/drawing/2014/main" id="{0968BCD2-CD8A-4405-8492-0B6B9FFD01D3}"/>
              </a:ext>
            </a:extLst>
          </p:cNvPr>
          <p:cNvGrpSpPr/>
          <p:nvPr userDrawn="1"/>
        </p:nvGrpSpPr>
        <p:grpSpPr>
          <a:xfrm>
            <a:off x="7962901" y="4548170"/>
            <a:ext cx="1186771" cy="595348"/>
            <a:chOff x="5343601" y="4548170"/>
            <a:chExt cx="2434471" cy="595348"/>
          </a:xfrm>
        </p:grpSpPr>
        <p:sp>
          <p:nvSpPr>
            <p:cNvPr id="45" name="Google Shape;32;p3">
              <a:extLst>
                <a:ext uri="{FF2B5EF4-FFF2-40B4-BE49-F238E27FC236}">
                  <a16:creationId xmlns:a16="http://schemas.microsoft.com/office/drawing/2014/main" id="{B0563BBF-0EB4-4D63-B867-2D6BB22F4CB2}"/>
                </a:ext>
              </a:extLst>
            </p:cNvPr>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3;p3">
              <a:extLst>
                <a:ext uri="{FF2B5EF4-FFF2-40B4-BE49-F238E27FC236}">
                  <a16:creationId xmlns:a16="http://schemas.microsoft.com/office/drawing/2014/main" id="{A094AAD1-7C39-43C2-A918-D2F7DB4C71C7}"/>
                </a:ext>
              </a:extLst>
            </p:cNvPr>
            <p:cNvGrpSpPr/>
            <p:nvPr/>
          </p:nvGrpSpPr>
          <p:grpSpPr>
            <a:xfrm flipH="1">
              <a:off x="5411986" y="4548170"/>
              <a:ext cx="2363701" cy="595348"/>
              <a:chOff x="1297954" y="521224"/>
              <a:chExt cx="5987085" cy="1508357"/>
            </a:xfrm>
          </p:grpSpPr>
          <p:sp>
            <p:nvSpPr>
              <p:cNvPr id="50" name="Google Shape;34;p3">
                <a:extLst>
                  <a:ext uri="{FF2B5EF4-FFF2-40B4-BE49-F238E27FC236}">
                    <a16:creationId xmlns:a16="http://schemas.microsoft.com/office/drawing/2014/main" id="{B670F2DE-B1B9-4411-AFDC-4FF3089E018A}"/>
                  </a:ext>
                </a:extLst>
              </p:cNvPr>
              <p:cNvSpPr/>
              <p:nvPr/>
            </p:nvSpPr>
            <p:spPr>
              <a:xfrm>
                <a:off x="1297954" y="521270"/>
                <a:ext cx="3476702"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p3">
                <a:extLst>
                  <a:ext uri="{FF2B5EF4-FFF2-40B4-BE49-F238E27FC236}">
                    <a16:creationId xmlns:a16="http://schemas.microsoft.com/office/drawing/2014/main" id="{2C8DD7E0-6A3A-4B92-AD74-B7B0AB9724C9}"/>
                  </a:ext>
                </a:extLst>
              </p:cNvPr>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p3">
              <a:extLst>
                <a:ext uri="{FF2B5EF4-FFF2-40B4-BE49-F238E27FC236}">
                  <a16:creationId xmlns:a16="http://schemas.microsoft.com/office/drawing/2014/main" id="{8228B3D5-75A3-41A2-8519-B87F91CC7E43}"/>
                </a:ext>
              </a:extLst>
            </p:cNvPr>
            <p:cNvGrpSpPr/>
            <p:nvPr/>
          </p:nvGrpSpPr>
          <p:grpSpPr>
            <a:xfrm flipH="1">
              <a:off x="5343601" y="4646738"/>
              <a:ext cx="2434471" cy="304563"/>
              <a:chOff x="-5827153" y="330075"/>
              <a:chExt cx="13585213" cy="1699569"/>
            </a:xfrm>
          </p:grpSpPr>
          <p:sp>
            <p:nvSpPr>
              <p:cNvPr id="48" name="Google Shape;37;p3">
                <a:extLst>
                  <a:ext uri="{FF2B5EF4-FFF2-40B4-BE49-F238E27FC236}">
                    <a16:creationId xmlns:a16="http://schemas.microsoft.com/office/drawing/2014/main" id="{68590EE1-DF48-439B-8D99-CC620880F5DE}"/>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p3">
                <a:extLst>
                  <a:ext uri="{FF2B5EF4-FFF2-40B4-BE49-F238E27FC236}">
                    <a16:creationId xmlns:a16="http://schemas.microsoft.com/office/drawing/2014/main" id="{E059DE65-EB0B-4B1A-A75B-12E7189BAB1D}"/>
                  </a:ext>
                </a:extLst>
              </p:cNvPr>
              <p:cNvSpPr/>
              <p:nvPr/>
            </p:nvSpPr>
            <p:spPr>
              <a:xfrm>
                <a:off x="4749368" y="330075"/>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627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dirty="0"/>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微軟正黑體" panose="020B0604030504040204" pitchFamily="34" charset="-120"/>
          <a:ea typeface="微軟正黑體" panose="020B0604030504040204" pitchFamily="34"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8.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1.png"/><Relationship Id="rId7" Type="http://schemas.openxmlformats.org/officeDocument/2006/relationships/diagramColors" Target="../diagrams/colors10.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12.jpg"/><Relationship Id="rId4" Type="http://schemas.openxmlformats.org/officeDocument/2006/relationships/diagramData" Target="../diagrams/data10.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3.xml"/><Relationship Id="rId11" Type="http://schemas.openxmlformats.org/officeDocument/2006/relationships/image" Target="../media/image17.png"/><Relationship Id="rId5" Type="http://schemas.openxmlformats.org/officeDocument/2006/relationships/diagramQuickStyle" Target="../diagrams/quickStyle13.xml"/><Relationship Id="rId10" Type="http://schemas.openxmlformats.org/officeDocument/2006/relationships/image" Target="../media/image16.png"/><Relationship Id="rId4" Type="http://schemas.openxmlformats.org/officeDocument/2006/relationships/diagramLayout" Target="../diagrams/layout13.xml"/><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image" Target="../media/image18.png"/><Relationship Id="rId5" Type="http://schemas.openxmlformats.org/officeDocument/2006/relationships/diagramQuickStyle" Target="../diagrams/quickStyle14.xml"/><Relationship Id="rId10" Type="http://schemas.openxmlformats.org/officeDocument/2006/relationships/image" Target="../media/image17.png"/><Relationship Id="rId4" Type="http://schemas.openxmlformats.org/officeDocument/2006/relationships/diagramLayout" Target="../diagrams/layout14.xml"/><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microsoft.com/office/2007/relationships/diagramDrawing" Target="../diagrams/drawing15.xml"/><Relationship Id="rId13"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diagramColors" Target="../diagrams/colors15.xml"/><Relationship Id="rId12" Type="http://schemas.openxmlformats.org/officeDocument/2006/relationships/image" Target="../media/image21.png"/><Relationship Id="rId17" Type="http://schemas.openxmlformats.org/officeDocument/2006/relationships/image" Target="../media/image25.jpeg"/><Relationship Id="rId2" Type="http://schemas.openxmlformats.org/officeDocument/2006/relationships/notesSlide" Target="../notesSlides/notesSlide16.xml"/><Relationship Id="rId16"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diagramQuickStyle" Target="../diagrams/quickStyle15.xml"/><Relationship Id="rId11" Type="http://schemas.openxmlformats.org/officeDocument/2006/relationships/image" Target="../media/image20.jpeg"/><Relationship Id="rId5" Type="http://schemas.openxmlformats.org/officeDocument/2006/relationships/diagramLayout" Target="../diagrams/layout15.xml"/><Relationship Id="rId15" Type="http://schemas.openxmlformats.org/officeDocument/2006/relationships/image" Target="../media/image23.png"/><Relationship Id="rId10" Type="http://schemas.microsoft.com/office/2007/relationships/hdphoto" Target="../media/hdphoto1.wdp"/><Relationship Id="rId4" Type="http://schemas.openxmlformats.org/officeDocument/2006/relationships/diagramData" Target="../diagrams/data15.xml"/><Relationship Id="rId9" Type="http://schemas.openxmlformats.org/officeDocument/2006/relationships/image" Target="../media/image15.png"/><Relationship Id="rId1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26.jpeg"/><Relationship Id="rId4" Type="http://schemas.openxmlformats.org/officeDocument/2006/relationships/diagramLayout" Target="../diagrams/layout16.xml"/><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30.png"/><Relationship Id="rId4" Type="http://schemas.openxmlformats.org/officeDocument/2006/relationships/diagramLayout" Target="../diagrams/layout18.xml"/><Relationship Id="rId9" Type="http://schemas.openxmlformats.org/officeDocument/2006/relationships/image" Target="../media/image29.jpe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21.xml"/><Relationship Id="rId7" Type="http://schemas.microsoft.com/office/2007/relationships/diagramDrawing" Target="../diagrams/drawing21.xml"/><Relationship Id="rId12"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21.xml"/><Relationship Id="rId11" Type="http://schemas.openxmlformats.org/officeDocument/2006/relationships/image" Target="../media/image34.png"/><Relationship Id="rId5" Type="http://schemas.openxmlformats.org/officeDocument/2006/relationships/diagramQuickStyle" Target="../diagrams/quickStyle21.xml"/><Relationship Id="rId10" Type="http://schemas.openxmlformats.org/officeDocument/2006/relationships/image" Target="../media/image33.png"/><Relationship Id="rId4" Type="http://schemas.openxmlformats.org/officeDocument/2006/relationships/diagramLayout" Target="../diagrams/layout21.xml"/><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22.xml"/><Relationship Id="rId11" Type="http://schemas.openxmlformats.org/officeDocument/2006/relationships/image" Target="../media/image39.png"/><Relationship Id="rId5" Type="http://schemas.openxmlformats.org/officeDocument/2006/relationships/diagramQuickStyle" Target="../diagrams/quickStyle22.xml"/><Relationship Id="rId10" Type="http://schemas.openxmlformats.org/officeDocument/2006/relationships/image" Target="../media/image38.png"/><Relationship Id="rId4" Type="http://schemas.openxmlformats.org/officeDocument/2006/relationships/diagramLayout" Target="../diagrams/layout22.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diagramData" Target="../diagrams/data23.xml"/><Relationship Id="rId7" Type="http://schemas.microsoft.com/office/2007/relationships/diagramDrawing" Target="../diagrams/drawing23.xml"/><Relationship Id="rId12"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23.xml"/><Relationship Id="rId11" Type="http://schemas.openxmlformats.org/officeDocument/2006/relationships/diagramColors" Target="../diagrams/colors24.xml"/><Relationship Id="rId5" Type="http://schemas.openxmlformats.org/officeDocument/2006/relationships/diagramQuickStyle" Target="../diagrams/quickStyle23.xml"/><Relationship Id="rId10" Type="http://schemas.openxmlformats.org/officeDocument/2006/relationships/diagramQuickStyle" Target="../diagrams/quickStyle24.xml"/><Relationship Id="rId4" Type="http://schemas.openxmlformats.org/officeDocument/2006/relationships/diagramLayout" Target="../diagrams/layout23.xml"/><Relationship Id="rId9"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27.xml"/><Relationship Id="rId11" Type="http://schemas.microsoft.com/office/2007/relationships/hdphoto" Target="../media/hdphoto4.wdp"/><Relationship Id="rId5" Type="http://schemas.openxmlformats.org/officeDocument/2006/relationships/diagramQuickStyle" Target="../diagrams/quickStyle27.xml"/><Relationship Id="rId10" Type="http://schemas.openxmlformats.org/officeDocument/2006/relationships/image" Target="../media/image42.png"/><Relationship Id="rId4" Type="http://schemas.openxmlformats.org/officeDocument/2006/relationships/diagramLayout" Target="../diagrams/layout27.xml"/><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28.xml"/><Relationship Id="rId5" Type="http://schemas.openxmlformats.org/officeDocument/2006/relationships/diagramQuickStyle" Target="../diagrams/quickStyle28.xml"/><Relationship Id="rId10" Type="http://schemas.openxmlformats.org/officeDocument/2006/relationships/image" Target="../media/image45.png"/><Relationship Id="rId4" Type="http://schemas.openxmlformats.org/officeDocument/2006/relationships/diagramLayout" Target="../diagrams/layout28.xml"/><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50.png"/><Relationship Id="rId4" Type="http://schemas.openxmlformats.org/officeDocument/2006/relationships/diagramLayout" Target="../diagrams/layout30.xml"/><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31.xml"/><Relationship Id="rId5" Type="http://schemas.openxmlformats.org/officeDocument/2006/relationships/diagramQuickStyle" Target="../diagrams/quickStyle31.xml"/><Relationship Id="rId10" Type="http://schemas.openxmlformats.org/officeDocument/2006/relationships/image" Target="../media/image53.emf"/><Relationship Id="rId4" Type="http://schemas.openxmlformats.org/officeDocument/2006/relationships/diagramLayout" Target="../diagrams/layout31.xml"/><Relationship Id="rId9" Type="http://schemas.openxmlformats.org/officeDocument/2006/relationships/image" Target="../media/image52.emf"/></Relationships>
</file>

<file path=ppt/slides/_rels/slide32.xml.rels><?xml version="1.0" encoding="UTF-8" standalone="yes"?>
<Relationships xmlns="http://schemas.openxmlformats.org/package/2006/relationships"><Relationship Id="rId8" Type="http://schemas.microsoft.com/office/2007/relationships/diagramDrawing" Target="../diagrams/drawing32.xml"/><Relationship Id="rId13" Type="http://schemas.microsoft.com/office/2007/relationships/hdphoto" Target="../media/hdphoto5.wdp"/><Relationship Id="rId18"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diagramColors" Target="../diagrams/colors32.xml"/><Relationship Id="rId12" Type="http://schemas.openxmlformats.org/officeDocument/2006/relationships/image" Target="../media/image56.png"/><Relationship Id="rId17" Type="http://schemas.microsoft.com/office/2007/relationships/hdphoto" Target="../media/hdphoto6.wdp"/><Relationship Id="rId2" Type="http://schemas.openxmlformats.org/officeDocument/2006/relationships/notesSlide" Target="../notesSlides/notesSlide32.xml"/><Relationship Id="rId16"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diagramQuickStyle" Target="../diagrams/quickStyle32.xml"/><Relationship Id="rId11" Type="http://schemas.openxmlformats.org/officeDocument/2006/relationships/image" Target="../media/image55.png"/><Relationship Id="rId5" Type="http://schemas.openxmlformats.org/officeDocument/2006/relationships/diagramLayout" Target="../diagrams/layout32.xml"/><Relationship Id="rId15" Type="http://schemas.openxmlformats.org/officeDocument/2006/relationships/image" Target="../media/image58.png"/><Relationship Id="rId10" Type="http://schemas.openxmlformats.org/officeDocument/2006/relationships/slide" Target="slide33.xml"/><Relationship Id="rId19" Type="http://schemas.openxmlformats.org/officeDocument/2006/relationships/image" Target="../media/image61.png"/><Relationship Id="rId4" Type="http://schemas.openxmlformats.org/officeDocument/2006/relationships/diagramData" Target="../diagrams/data32.xml"/><Relationship Id="rId9" Type="http://schemas.openxmlformats.org/officeDocument/2006/relationships/image" Target="../media/image55.png"/><Relationship Id="rId1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5.png"/><Relationship Id="rId3" Type="http://schemas.openxmlformats.org/officeDocument/2006/relationships/diagramData" Target="../diagrams/data33.xml"/><Relationship Id="rId7" Type="http://schemas.microsoft.com/office/2007/relationships/diagramDrawing" Target="../diagrams/drawing33.xml"/><Relationship Id="rId12" Type="http://schemas.openxmlformats.org/officeDocument/2006/relationships/slide" Target="slide33.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33.xml"/><Relationship Id="rId11" Type="http://schemas.openxmlformats.org/officeDocument/2006/relationships/image" Target="../media/image55.png"/><Relationship Id="rId5" Type="http://schemas.openxmlformats.org/officeDocument/2006/relationships/diagramQuickStyle" Target="../diagrams/quickStyle33.xml"/><Relationship Id="rId10" Type="http://schemas.openxmlformats.org/officeDocument/2006/relationships/image" Target="../media/image65.png"/><Relationship Id="rId4" Type="http://schemas.openxmlformats.org/officeDocument/2006/relationships/diagramLayout" Target="../diagrams/layout33.xml"/><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7.xml"/><Relationship Id="rId13"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diagramLayout" Target="../diagrams/layout7.xml"/><Relationship Id="rId12"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Data" Target="../diagrams/data7.xml"/><Relationship Id="rId11" Type="http://schemas.openxmlformats.org/officeDocument/2006/relationships/image" Target="../media/image9.png"/><Relationship Id="rId5" Type="http://schemas.openxmlformats.org/officeDocument/2006/relationships/image" Target="../media/image8.png"/><Relationship Id="rId10" Type="http://schemas.microsoft.com/office/2007/relationships/diagramDrawing" Target="../diagrams/drawing7.xml"/><Relationship Id="rId4" Type="http://schemas.openxmlformats.org/officeDocument/2006/relationships/image" Target="../media/image7.png"/><Relationship Id="rId9" Type="http://schemas.openxmlformats.org/officeDocument/2006/relationships/diagramColors" Target="../diagrams/colors7.xml"/><Relationship Id="rId1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799" y="1090750"/>
            <a:ext cx="6353735" cy="22933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600" dirty="0">
                <a:effectLst>
                  <a:outerShdw blurRad="38100" dist="38100" dir="2700000" algn="tl">
                    <a:srgbClr val="000000">
                      <a:alpha val="43137"/>
                    </a:srgbClr>
                  </a:outerShdw>
                </a:effectLst>
              </a:rPr>
              <a:t>結合</a:t>
            </a:r>
            <a:r>
              <a:rPr lang="en-US" altLang="zh-TW" sz="3600" dirty="0">
                <a:effectLst>
                  <a:outerShdw blurRad="38100" dist="38100" dir="2700000" algn="tl">
                    <a:srgbClr val="000000">
                      <a:alpha val="43137"/>
                    </a:srgbClr>
                  </a:outerShdw>
                </a:effectLst>
              </a:rPr>
              <a:t>Arduino</a:t>
            </a:r>
            <a:r>
              <a:rPr lang="zh-TW" altLang="en-US" sz="3600" dirty="0">
                <a:effectLst>
                  <a:outerShdw blurRad="38100" dist="38100" dir="2700000" algn="tl">
                    <a:srgbClr val="000000">
                      <a:alpha val="43137"/>
                    </a:srgbClr>
                  </a:outerShdw>
                </a:effectLst>
              </a:rPr>
              <a:t>與</a:t>
            </a:r>
            <a:r>
              <a:rPr lang="en-US" altLang="zh-TW" sz="3600" dirty="0">
                <a:effectLst>
                  <a:outerShdw blurRad="38100" dist="38100" dir="2700000" algn="tl">
                    <a:srgbClr val="000000">
                      <a:alpha val="43137"/>
                    </a:srgbClr>
                  </a:outerShdw>
                </a:effectLst>
              </a:rPr>
              <a:t>Unity</a:t>
            </a:r>
            <a:r>
              <a:rPr lang="zh-TW" altLang="en-US" sz="3600" dirty="0">
                <a:effectLst>
                  <a:outerShdw blurRad="38100" dist="38100" dir="2700000" algn="tl">
                    <a:srgbClr val="000000">
                      <a:alpha val="43137"/>
                    </a:srgbClr>
                  </a:outerShdw>
                </a:effectLst>
              </a:rPr>
              <a:t>應用於軌道監測之可行性評估</a:t>
            </a:r>
            <a:br>
              <a:rPr lang="en-US" altLang="zh-TW" sz="3600" dirty="0">
                <a:effectLst>
                  <a:outerShdw blurRad="38100" dist="38100" dir="2700000" algn="tl">
                    <a:srgbClr val="000000">
                      <a:alpha val="43137"/>
                    </a:srgbClr>
                  </a:outerShdw>
                </a:effectLst>
              </a:rPr>
            </a:br>
            <a:r>
              <a:rPr lang="en-US" altLang="zh-TW" sz="1800" dirty="0">
                <a:effectLst>
                  <a:outerShdw blurRad="38100" dist="38100" dir="2700000" algn="tl">
                    <a:srgbClr val="000000">
                      <a:alpha val="43137"/>
                    </a:srgbClr>
                  </a:outerShdw>
                </a:effectLst>
              </a:rPr>
              <a:t>Feasibility of Railway Monitoring Application by Integrating Arduino and Unity</a:t>
            </a:r>
            <a:endParaRPr sz="3600" dirty="0">
              <a:effectLst>
                <a:outerShdw blurRad="38100" dist="38100" dir="2700000" algn="tl">
                  <a:srgbClr val="000000">
                    <a:alpha val="43137"/>
                  </a:srgbClr>
                </a:outerShdw>
              </a:effectLst>
            </a:endParaRPr>
          </a:p>
        </p:txBody>
      </p:sp>
      <p:sp>
        <p:nvSpPr>
          <p:cNvPr id="2" name="文字方塊 1">
            <a:extLst>
              <a:ext uri="{FF2B5EF4-FFF2-40B4-BE49-F238E27FC236}">
                <a16:creationId xmlns:a16="http://schemas.microsoft.com/office/drawing/2014/main" id="{9162D41A-67FE-4458-84E2-65B5EDBDA63C}"/>
              </a:ext>
            </a:extLst>
          </p:cNvPr>
          <p:cNvSpPr txBox="1"/>
          <p:nvPr/>
        </p:nvSpPr>
        <p:spPr>
          <a:xfrm>
            <a:off x="685799" y="3506188"/>
            <a:ext cx="2110155" cy="907941"/>
          </a:xfrm>
          <a:prstGeom prst="rect">
            <a:avLst/>
          </a:prstGeom>
          <a:noFill/>
        </p:spPr>
        <p:txBody>
          <a:bodyPr wrap="square" rtlCol="0">
            <a:spAutoFit/>
          </a:bodyPr>
          <a:lstStyle/>
          <a:p>
            <a:r>
              <a:rPr lang="zh-TW" altLang="en-US"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研  究  生：張寶騌</a:t>
            </a:r>
            <a:br>
              <a:rPr lang="en-US" altLang="zh-TW"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r>
              <a:rPr lang="zh-TW" altLang="en-US"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指導教授：郭振銘</a:t>
            </a:r>
            <a:endParaRPr lang="en-US" altLang="zh-TW"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dist">
              <a:spcBef>
                <a:spcPts val="600"/>
              </a:spcBef>
            </a:pPr>
            <a:r>
              <a:rPr lang="en-US" altLang="zh-TW" sz="1600" b="1" dirty="0">
                <a:ln w="0"/>
                <a:solidFill>
                  <a:schemeClr val="tx1"/>
                </a:solidFill>
                <a:latin typeface="微軟正黑體" panose="020B0604030504040204" pitchFamily="34" charset="-120"/>
                <a:ea typeface="微軟正黑體" panose="020B0604030504040204" pitchFamily="34" charset="-120"/>
              </a:rPr>
              <a:t>2022</a:t>
            </a:r>
            <a:r>
              <a:rPr lang="zh-TW" altLang="en-US" sz="1600" b="1" dirty="0">
                <a:ln w="0"/>
                <a:solidFill>
                  <a:schemeClr val="tx1"/>
                </a:solidFill>
                <a:latin typeface="微軟正黑體" panose="020B0604030504040204" pitchFamily="34" charset="-120"/>
                <a:ea typeface="微軟正黑體" panose="020B0604030504040204" pitchFamily="34" charset="-120"/>
              </a:rPr>
              <a:t>年</a:t>
            </a:r>
            <a:r>
              <a:rPr lang="en-US" altLang="zh-TW" sz="1600" b="1" dirty="0">
                <a:ln w="0"/>
                <a:solidFill>
                  <a:schemeClr val="tx1"/>
                </a:solidFill>
                <a:latin typeface="微軟正黑體" panose="020B0604030504040204" pitchFamily="34" charset="-120"/>
                <a:ea typeface="微軟正黑體" panose="020B0604030504040204" pitchFamily="34" charset="-120"/>
              </a:rPr>
              <a:t>7</a:t>
            </a:r>
            <a:r>
              <a:rPr lang="zh-TW" altLang="en-US" sz="1600" b="1" dirty="0">
                <a:ln w="0"/>
                <a:solidFill>
                  <a:schemeClr val="tx1"/>
                </a:solidFill>
                <a:latin typeface="微軟正黑體" panose="020B0604030504040204" pitchFamily="34" charset="-120"/>
                <a:ea typeface="微軟正黑體" panose="020B0604030504040204" pitchFamily="34" charset="-120"/>
              </a:rPr>
              <a:t>月</a:t>
            </a:r>
            <a:r>
              <a:rPr lang="en-US" altLang="zh-TW" sz="1600" b="1" dirty="0">
                <a:ln w="0"/>
                <a:solidFill>
                  <a:schemeClr val="tx1"/>
                </a:solidFill>
                <a:latin typeface="微軟正黑體" panose="020B0604030504040204" pitchFamily="34" charset="-120"/>
                <a:ea typeface="微軟正黑體" panose="020B0604030504040204" pitchFamily="34" charset="-120"/>
              </a:rPr>
              <a:t>19</a:t>
            </a:r>
            <a:r>
              <a:rPr lang="zh-TW" altLang="en-US" sz="1600" b="1" dirty="0">
                <a:ln w="0"/>
                <a:solidFill>
                  <a:schemeClr val="tx1"/>
                </a:solidFill>
                <a:latin typeface="微軟正黑體" panose="020B0604030504040204" pitchFamily="34" charset="-120"/>
                <a:ea typeface="微軟正黑體" panose="020B0604030504040204" pitchFamily="34" charset="-120"/>
              </a:rPr>
              <a:t>日</a:t>
            </a:r>
          </a:p>
        </p:txBody>
      </p:sp>
      <p:pic>
        <p:nvPicPr>
          <p:cNvPr id="4" name="圖片 3">
            <a:extLst>
              <a:ext uri="{FF2B5EF4-FFF2-40B4-BE49-F238E27FC236}">
                <a16:creationId xmlns:a16="http://schemas.microsoft.com/office/drawing/2014/main" id="{DF00C5C5-0DF5-4F36-8CA6-5F201B321425}"/>
              </a:ext>
            </a:extLst>
          </p:cNvPr>
          <p:cNvPicPr>
            <a:picLocks noChangeAspect="1"/>
          </p:cNvPicPr>
          <p:nvPr/>
        </p:nvPicPr>
        <p:blipFill>
          <a:blip r:embed="rId3"/>
          <a:stretch>
            <a:fillRect/>
          </a:stretch>
        </p:blipFill>
        <p:spPr>
          <a:xfrm>
            <a:off x="7778841" y="3384062"/>
            <a:ext cx="1242061" cy="714987"/>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5" name="圖片 4">
            <a:extLst>
              <a:ext uri="{FF2B5EF4-FFF2-40B4-BE49-F238E27FC236}">
                <a16:creationId xmlns:a16="http://schemas.microsoft.com/office/drawing/2014/main" id="{5559B48A-F6A4-0F75-993F-C85A46A688B1}"/>
              </a:ext>
            </a:extLst>
          </p:cNvPr>
          <p:cNvPicPr>
            <a:picLocks noChangeAspect="1"/>
          </p:cNvPicPr>
          <p:nvPr/>
        </p:nvPicPr>
        <p:blipFill>
          <a:blip r:embed="rId3"/>
          <a:stretch>
            <a:fillRect/>
          </a:stretch>
        </p:blipFill>
        <p:spPr>
          <a:xfrm>
            <a:off x="4686842" y="1545296"/>
            <a:ext cx="3871296" cy="2639797"/>
          </a:xfrm>
          <a:prstGeom prst="rect">
            <a:avLst/>
          </a:prstGeom>
        </p:spPr>
      </p:pic>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-Arduino</a:t>
            </a:r>
            <a:endParaRPr dirty="0"/>
          </a:p>
        </p:txBody>
      </p:sp>
      <p:sp>
        <p:nvSpPr>
          <p:cNvPr id="237" name="Google Shape;237;p16"/>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535235" y="1696210"/>
            <a:ext cx="6000454" cy="2940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選擇原因</a:t>
            </a:r>
          </a:p>
          <a:p>
            <a:pPr marL="342900" indent="-342900">
              <a:buSzPct val="100000"/>
              <a:buFont typeface="+mj-lt"/>
              <a:buAutoNum type="arabicParenR"/>
            </a:pPr>
            <a:r>
              <a:rPr lang="zh-TW" altLang="en-US" dirty="0"/>
              <a:t>成本低且開發效率高</a:t>
            </a:r>
            <a:endParaRPr lang="en-US" altLang="zh-TW" dirty="0"/>
          </a:p>
          <a:p>
            <a:pPr marL="342900" indent="-342900">
              <a:buSzPct val="100000"/>
              <a:buFont typeface="+mj-lt"/>
              <a:buAutoNum type="arabicParenR"/>
            </a:pPr>
            <a:r>
              <a:rPr lang="zh-TW" altLang="en-US" dirty="0"/>
              <a:t>耗電量較小</a:t>
            </a:r>
            <a:endParaRPr lang="en-US" altLang="zh-TW" dirty="0"/>
          </a:p>
          <a:p>
            <a:pPr marL="342900" indent="-342900">
              <a:buSzPct val="100000"/>
              <a:buFont typeface="+mj-lt"/>
              <a:buAutoNum type="arabicParenR"/>
            </a:pPr>
            <a:endParaRPr lang="zh-TW" altLang="en-US" dirty="0"/>
          </a:p>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微控制器</a:t>
            </a:r>
            <a:r>
              <a:rPr lang="en-US" altLang="zh-TW" dirty="0"/>
              <a:t>(MCU)</a:t>
            </a:r>
            <a:r>
              <a:rPr lang="zh-TW" altLang="en-US" dirty="0"/>
              <a:t>，適合固定程序之應用</a:t>
            </a:r>
          </a:p>
          <a:p>
            <a:pPr marL="342900" indent="-342900">
              <a:buSzPct val="100000"/>
              <a:buFont typeface="+mj-lt"/>
              <a:buAutoNum type="arabicParenR"/>
            </a:pPr>
            <a:r>
              <a:rPr lang="zh-TW" altLang="en-US" dirty="0"/>
              <a:t>腳位可輸出輸入數位訊號與類比訊號</a:t>
            </a:r>
            <a:endParaRPr lang="en-US" altLang="zh-TW" dirty="0"/>
          </a:p>
          <a:p>
            <a:pPr marL="342900" indent="-342900">
              <a:buSzPct val="100000"/>
              <a:buFont typeface="+mj-lt"/>
              <a:buAutoNum type="arabicParenR"/>
            </a:pPr>
            <a:r>
              <a:rPr lang="zh-TW" altLang="en-US" dirty="0"/>
              <a:t>搭配</a:t>
            </a:r>
            <a:r>
              <a:rPr lang="en-US" altLang="zh-TW" dirty="0"/>
              <a:t>Arduino IDE</a:t>
            </a:r>
            <a:r>
              <a:rPr lang="zh-TW" altLang="en-US" dirty="0"/>
              <a:t>整合開發介面，編寫軟體</a:t>
            </a:r>
          </a:p>
        </p:txBody>
      </p:sp>
      <p:grpSp>
        <p:nvGrpSpPr>
          <p:cNvPr id="30" name="Google Shape;435;p27">
            <a:extLst>
              <a:ext uri="{FF2B5EF4-FFF2-40B4-BE49-F238E27FC236}">
                <a16:creationId xmlns:a16="http://schemas.microsoft.com/office/drawing/2014/main" id="{2202CE49-BC49-7964-A3D6-8B881BB1A472}"/>
              </a:ext>
            </a:extLst>
          </p:cNvPr>
          <p:cNvGrpSpPr/>
          <p:nvPr/>
        </p:nvGrpSpPr>
        <p:grpSpPr>
          <a:xfrm>
            <a:off x="270943" y="629920"/>
            <a:ext cx="392063" cy="291505"/>
            <a:chOff x="5247525" y="3007275"/>
            <a:chExt cx="517575" cy="384825"/>
          </a:xfrm>
        </p:grpSpPr>
        <p:sp>
          <p:nvSpPr>
            <p:cNvPr id="33" name="Google Shape;436;p27">
              <a:extLst>
                <a:ext uri="{FF2B5EF4-FFF2-40B4-BE49-F238E27FC236}">
                  <a16:creationId xmlns:a16="http://schemas.microsoft.com/office/drawing/2014/main" id="{1BE321EE-742A-1D45-EF53-52AFAEDFB27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7;p27">
              <a:extLst>
                <a:ext uri="{FF2B5EF4-FFF2-40B4-BE49-F238E27FC236}">
                  <a16:creationId xmlns:a16="http://schemas.microsoft.com/office/drawing/2014/main" id="{EC3B7B02-71EF-2EAA-A328-154271220B8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資料庫圖表 1">
            <a:extLst>
              <a:ext uri="{FF2B5EF4-FFF2-40B4-BE49-F238E27FC236}">
                <a16:creationId xmlns:a16="http://schemas.microsoft.com/office/drawing/2014/main" id="{046E36D0-BCAC-BE7E-3EBA-19D1708F7213}"/>
              </a:ext>
            </a:extLst>
          </p:cNvPr>
          <p:cNvGraphicFramePr/>
          <p:nvPr/>
        </p:nvGraphicFramePr>
        <p:xfrm>
          <a:off x="9823938" y="627035"/>
          <a:ext cx="6096000"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圓形: 空心 2">
            <a:extLst>
              <a:ext uri="{FF2B5EF4-FFF2-40B4-BE49-F238E27FC236}">
                <a16:creationId xmlns:a16="http://schemas.microsoft.com/office/drawing/2014/main" id="{425E3DA6-DB82-BF29-3956-DC1E1469383A}"/>
              </a:ext>
            </a:extLst>
          </p:cNvPr>
          <p:cNvSpPr/>
          <p:nvPr/>
        </p:nvSpPr>
        <p:spPr>
          <a:xfrm>
            <a:off x="9105401" y="-99561"/>
            <a:ext cx="2553200" cy="2553200"/>
          </a:xfrm>
          <a:prstGeom prst="donut">
            <a:avLst>
              <a:gd name="adj" fmla="val 65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 name="流程圖: 替代程序 6">
            <a:extLst>
              <a:ext uri="{FF2B5EF4-FFF2-40B4-BE49-F238E27FC236}">
                <a16:creationId xmlns:a16="http://schemas.microsoft.com/office/drawing/2014/main" id="{5DB83CFE-48D9-E293-0E5B-BAC7DE0E64F3}"/>
              </a:ext>
            </a:extLst>
          </p:cNvPr>
          <p:cNvSpPr/>
          <p:nvPr/>
        </p:nvSpPr>
        <p:spPr>
          <a:xfrm>
            <a:off x="2956560" y="-1706879"/>
            <a:ext cx="1127760" cy="518160"/>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TW" altLang="en-US" sz="1000" dirty="0"/>
              <a:t>主要開發工具</a:t>
            </a:r>
          </a:p>
        </p:txBody>
      </p:sp>
    </p:spTree>
    <p:extLst>
      <p:ext uri="{BB962C8B-B14F-4D97-AF65-F5344CB8AC3E}">
        <p14:creationId xmlns:p14="http://schemas.microsoft.com/office/powerpoint/2010/main" val="38771651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38" name="矩形 37">
            <a:extLst>
              <a:ext uri="{FF2B5EF4-FFF2-40B4-BE49-F238E27FC236}">
                <a16:creationId xmlns:a16="http://schemas.microsoft.com/office/drawing/2014/main" id="{D654E7FD-6ADF-1B27-E462-A13BCA5895B0}"/>
              </a:ext>
            </a:extLst>
          </p:cNvPr>
          <p:cNvSpPr/>
          <p:nvPr/>
        </p:nvSpPr>
        <p:spPr>
          <a:xfrm>
            <a:off x="6215730" y="1327350"/>
            <a:ext cx="2602955" cy="31043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5D332F5F-B795-7CB5-D631-0882B4DF92D4}"/>
              </a:ext>
            </a:extLst>
          </p:cNvPr>
          <p:cNvSpPr/>
          <p:nvPr/>
        </p:nvSpPr>
        <p:spPr>
          <a:xfrm>
            <a:off x="3399003" y="1327350"/>
            <a:ext cx="2591025" cy="3624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1673EE32-A396-5C20-A00F-5B73E946AD03}"/>
              </a:ext>
            </a:extLst>
          </p:cNvPr>
          <p:cNvSpPr/>
          <p:nvPr/>
        </p:nvSpPr>
        <p:spPr>
          <a:xfrm>
            <a:off x="175824" y="1327350"/>
            <a:ext cx="2997476" cy="3624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17CA6CB8-A42B-581E-33EE-3EDDC8E54055}"/>
              </a:ext>
            </a:extLst>
          </p:cNvPr>
          <p:cNvPicPr>
            <a:picLocks noChangeAspect="1"/>
          </p:cNvPicPr>
          <p:nvPr/>
        </p:nvPicPr>
        <p:blipFill>
          <a:blip r:embed="rId3"/>
          <a:stretch>
            <a:fillRect/>
          </a:stretch>
        </p:blipFill>
        <p:spPr>
          <a:xfrm>
            <a:off x="311365" y="2999933"/>
            <a:ext cx="2172790" cy="1730491"/>
          </a:xfrm>
          <a:prstGeom prst="rect">
            <a:avLst/>
          </a:prstGeom>
        </p:spPr>
      </p:pic>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t>
            </a:r>
            <a:r>
              <a:rPr lang="zh-TW" altLang="en-US" dirty="0"/>
              <a:t>感測元件</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175825" y="1278321"/>
            <a:ext cx="2645836" cy="17142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MPU6050</a:t>
            </a:r>
            <a:r>
              <a:rPr lang="zh-TW" altLang="en-US" u="sng" dirty="0"/>
              <a:t>加速度計</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sz="1600" dirty="0"/>
              <a:t>量測範圍 </a:t>
            </a:r>
            <a:r>
              <a:rPr lang="en-US" altLang="zh-TW" sz="1600" dirty="0"/>
              <a:t>±2</a:t>
            </a:r>
            <a:r>
              <a:rPr lang="zh-TW" altLang="en-US" sz="1600" dirty="0"/>
              <a:t> </a:t>
            </a:r>
            <a:r>
              <a:rPr lang="en-US" altLang="zh-TW" sz="1600" dirty="0"/>
              <a:t>~±16g</a:t>
            </a:r>
          </a:p>
          <a:p>
            <a:pPr marL="342900" indent="-342900">
              <a:buSzPct val="100000"/>
              <a:buFont typeface="+mj-lt"/>
              <a:buAutoNum type="arabicParenR"/>
            </a:pPr>
            <a:r>
              <a:rPr lang="en-US" altLang="zh-TW" sz="1600" dirty="0"/>
              <a:t>32767 = 4g</a:t>
            </a:r>
          </a:p>
          <a:p>
            <a:pPr marL="342900" indent="-342900">
              <a:buSzPct val="100000"/>
              <a:buFont typeface="+mj-lt"/>
              <a:buAutoNum type="arabicParenR"/>
            </a:pPr>
            <a:endParaRPr lang="en-US" altLang="zh-TW" dirty="0"/>
          </a:p>
        </p:txBody>
      </p:sp>
      <p:grpSp>
        <p:nvGrpSpPr>
          <p:cNvPr id="18" name="Google Shape;435;p27">
            <a:extLst>
              <a:ext uri="{FF2B5EF4-FFF2-40B4-BE49-F238E27FC236}">
                <a16:creationId xmlns:a16="http://schemas.microsoft.com/office/drawing/2014/main" id="{01C5D9BD-A87D-8AF2-FF25-59230993F82B}"/>
              </a:ext>
            </a:extLst>
          </p:cNvPr>
          <p:cNvGrpSpPr/>
          <p:nvPr/>
        </p:nvGrpSpPr>
        <p:grpSpPr>
          <a:xfrm>
            <a:off x="270943" y="629920"/>
            <a:ext cx="392063" cy="291505"/>
            <a:chOff x="5247525" y="3007275"/>
            <a:chExt cx="517575" cy="384825"/>
          </a:xfrm>
        </p:grpSpPr>
        <p:sp>
          <p:nvSpPr>
            <p:cNvPr id="19" name="Google Shape;436;p27">
              <a:extLst>
                <a:ext uri="{FF2B5EF4-FFF2-40B4-BE49-F238E27FC236}">
                  <a16:creationId xmlns:a16="http://schemas.microsoft.com/office/drawing/2014/main" id="{ECB59D1A-1856-8714-7A2E-880F9E2551F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p27">
              <a:extLst>
                <a:ext uri="{FF2B5EF4-FFF2-40B4-BE49-F238E27FC236}">
                  <a16:creationId xmlns:a16="http://schemas.microsoft.com/office/drawing/2014/main" id="{A6EC7A0C-57AD-C2A0-6DDD-80BD2F99FC2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圖片 7">
            <a:extLst>
              <a:ext uri="{FF2B5EF4-FFF2-40B4-BE49-F238E27FC236}">
                <a16:creationId xmlns:a16="http://schemas.microsoft.com/office/drawing/2014/main" id="{6CEC03A8-7F10-8C7F-68D2-693A8D41F384}"/>
              </a:ext>
            </a:extLst>
          </p:cNvPr>
          <p:cNvPicPr>
            <a:picLocks noChangeAspect="1"/>
          </p:cNvPicPr>
          <p:nvPr/>
        </p:nvPicPr>
        <p:blipFill>
          <a:blip r:embed="rId9"/>
          <a:stretch>
            <a:fillRect/>
          </a:stretch>
        </p:blipFill>
        <p:spPr>
          <a:xfrm>
            <a:off x="3399004" y="2999933"/>
            <a:ext cx="2591025" cy="1944793"/>
          </a:xfrm>
          <a:prstGeom prst="rect">
            <a:avLst/>
          </a:prstGeom>
        </p:spPr>
      </p:pic>
      <p:sp>
        <p:nvSpPr>
          <p:cNvPr id="34" name="Google Shape;237;p16">
            <a:extLst>
              <a:ext uri="{FF2B5EF4-FFF2-40B4-BE49-F238E27FC236}">
                <a16:creationId xmlns:a16="http://schemas.microsoft.com/office/drawing/2014/main" id="{F0C1F356-8B77-82FD-2090-EE902C96711E}"/>
              </a:ext>
            </a:extLst>
          </p:cNvPr>
          <p:cNvSpPr txBox="1">
            <a:spLocks/>
          </p:cNvSpPr>
          <p:nvPr/>
        </p:nvSpPr>
        <p:spPr>
          <a:xfrm>
            <a:off x="3399003" y="1266428"/>
            <a:ext cx="2591026" cy="17261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KSM133</a:t>
            </a:r>
            <a:r>
              <a:rPr lang="zh-TW" altLang="en-US" u="sng" dirty="0"/>
              <a:t>重量感測器</a:t>
            </a:r>
            <a:endParaRPr lang="en-US" altLang="zh-TW" u="sng" dirty="0"/>
          </a:p>
          <a:p>
            <a:pPr marL="0" indent="0">
              <a:buFont typeface="Roboto Condensed Light"/>
              <a:buNone/>
            </a:pPr>
            <a:r>
              <a:rPr lang="zh-TW" altLang="en-US" b="1" dirty="0"/>
              <a:t>特色</a:t>
            </a:r>
          </a:p>
          <a:p>
            <a:pPr marL="342900" indent="-342900">
              <a:buSzPct val="100000"/>
              <a:buFont typeface="+mj-lt"/>
              <a:buAutoNum type="arabicParenR"/>
            </a:pPr>
            <a:r>
              <a:rPr lang="zh-TW" altLang="en-US" sz="1600" dirty="0"/>
              <a:t>最大量測</a:t>
            </a:r>
            <a:r>
              <a:rPr lang="en-US" altLang="zh-TW" sz="1600" dirty="0"/>
              <a:t>200kg</a:t>
            </a:r>
          </a:p>
          <a:p>
            <a:pPr marL="342900" indent="-342900">
              <a:buSzPct val="100000"/>
              <a:buFont typeface="+mj-lt"/>
              <a:buAutoNum type="arabicParenR"/>
            </a:pPr>
            <a:r>
              <a:rPr lang="zh-TW" altLang="en-US" sz="1600" dirty="0"/>
              <a:t>承壓板提供反力面</a:t>
            </a:r>
            <a:endParaRPr lang="en-US" altLang="zh-TW" sz="1600" dirty="0"/>
          </a:p>
          <a:p>
            <a:pPr marL="0" indent="0">
              <a:buSzPct val="100000"/>
              <a:buNone/>
            </a:pPr>
            <a:r>
              <a:rPr lang="zh-TW" altLang="en-US" sz="1600" dirty="0"/>
              <a:t>量測動態橫向阻力</a:t>
            </a:r>
            <a:endParaRPr lang="en-US" altLang="zh-TW" sz="1600" dirty="0"/>
          </a:p>
        </p:txBody>
      </p:sp>
      <p:sp>
        <p:nvSpPr>
          <p:cNvPr id="35" name="Google Shape;237;p16">
            <a:extLst>
              <a:ext uri="{FF2B5EF4-FFF2-40B4-BE49-F238E27FC236}">
                <a16:creationId xmlns:a16="http://schemas.microsoft.com/office/drawing/2014/main" id="{134DA3A9-E3B4-2FF2-6FDD-B5DAC0DE840C}"/>
              </a:ext>
            </a:extLst>
          </p:cNvPr>
          <p:cNvSpPr txBox="1">
            <a:spLocks/>
          </p:cNvSpPr>
          <p:nvPr/>
        </p:nvSpPr>
        <p:spPr>
          <a:xfrm>
            <a:off x="6215731" y="1266428"/>
            <a:ext cx="2591026" cy="17261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BF350-3AA </a:t>
            </a:r>
            <a:r>
              <a:rPr lang="zh-TW" altLang="en-US" u="sng" dirty="0"/>
              <a:t>應變計</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sz="1600" dirty="0"/>
              <a:t>極限應變</a:t>
            </a:r>
            <a:r>
              <a:rPr lang="en-US" altLang="zh-TW" sz="1600" dirty="0"/>
              <a:t>:2%</a:t>
            </a:r>
          </a:p>
          <a:p>
            <a:pPr marL="342900" indent="-342900">
              <a:buSzPct val="100000"/>
              <a:buFont typeface="+mj-lt"/>
              <a:buAutoNum type="arabicParenR"/>
            </a:pPr>
            <a:r>
              <a:rPr lang="zh-TW" altLang="en-US" sz="1600" dirty="0"/>
              <a:t>黏貼簡便</a:t>
            </a:r>
            <a:endParaRPr lang="en-US" altLang="zh-TW" sz="1600" dirty="0"/>
          </a:p>
          <a:p>
            <a:pPr marL="0" indent="0">
              <a:buSzPct val="100000"/>
              <a:buNone/>
            </a:pPr>
            <a:r>
              <a:rPr lang="zh-TW" altLang="en-US" sz="1600" dirty="0"/>
              <a:t>量測應變</a:t>
            </a:r>
            <a:endParaRPr lang="en-US" altLang="zh-TW" dirty="0"/>
          </a:p>
        </p:txBody>
      </p:sp>
      <p:pic>
        <p:nvPicPr>
          <p:cNvPr id="36" name="圖片 35" descr="一張含有 電路, 電子用品 的圖片&#10;&#10;自動產生的描述">
            <a:extLst>
              <a:ext uri="{FF2B5EF4-FFF2-40B4-BE49-F238E27FC236}">
                <a16:creationId xmlns:a16="http://schemas.microsoft.com/office/drawing/2014/main" id="{DD02CE36-A045-2DA6-9890-1096664B4C4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7187"/>
          <a:stretch/>
        </p:blipFill>
        <p:spPr>
          <a:xfrm>
            <a:off x="6215732" y="2995783"/>
            <a:ext cx="2602954" cy="1435871"/>
          </a:xfrm>
          <a:prstGeom prst="rect">
            <a:avLst/>
          </a:prstGeom>
        </p:spPr>
      </p:pic>
    </p:spTree>
    <p:extLst>
      <p:ext uri="{BB962C8B-B14F-4D97-AF65-F5344CB8AC3E}">
        <p14:creationId xmlns:p14="http://schemas.microsoft.com/office/powerpoint/2010/main" val="1941533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17" name="矩形 16">
            <a:extLst>
              <a:ext uri="{FF2B5EF4-FFF2-40B4-BE49-F238E27FC236}">
                <a16:creationId xmlns:a16="http://schemas.microsoft.com/office/drawing/2014/main" id="{DE06244F-5405-E39C-8511-EDF9D3B8A477}"/>
              </a:ext>
            </a:extLst>
          </p:cNvPr>
          <p:cNvSpPr/>
          <p:nvPr/>
        </p:nvSpPr>
        <p:spPr>
          <a:xfrm flipH="1">
            <a:off x="2681652" y="3217741"/>
            <a:ext cx="6462347" cy="354825"/>
          </a:xfrm>
          <a:prstGeom prst="rect">
            <a:avLst/>
          </a:prstGeom>
          <a:gradFill>
            <a:gsLst>
              <a:gs pos="0">
                <a:schemeClr val="accent1">
                  <a:lumMod val="5000"/>
                  <a:lumOff val="95000"/>
                </a:schemeClr>
              </a:gs>
              <a:gs pos="58000">
                <a:schemeClr val="accent1">
                  <a:lumMod val="45000"/>
                  <a:lumOff val="55000"/>
                  <a:alpha val="15000"/>
                </a:schemeClr>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F9870B1A-CF53-CA7E-12AB-21E8F95BF342}"/>
              </a:ext>
            </a:extLst>
          </p:cNvPr>
          <p:cNvSpPr/>
          <p:nvPr/>
        </p:nvSpPr>
        <p:spPr>
          <a:xfrm>
            <a:off x="1" y="1242651"/>
            <a:ext cx="7095808" cy="354826"/>
          </a:xfrm>
          <a:prstGeom prst="rect">
            <a:avLst/>
          </a:prstGeom>
          <a:gradFill>
            <a:gsLst>
              <a:gs pos="0">
                <a:schemeClr val="accent1">
                  <a:lumMod val="5000"/>
                  <a:lumOff val="95000"/>
                </a:schemeClr>
              </a:gs>
              <a:gs pos="58000">
                <a:schemeClr val="accent1">
                  <a:lumMod val="45000"/>
                  <a:lumOff val="55000"/>
                  <a:alpha val="15000"/>
                </a:schemeClr>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t>
            </a:r>
            <a:r>
              <a:rPr lang="zh-TW" altLang="en-US" dirty="0"/>
              <a:t>無線傳輸模組</a:t>
            </a:r>
            <a:endParaRPr dirty="0"/>
          </a:p>
        </p:txBody>
      </p:sp>
      <p:sp>
        <p:nvSpPr>
          <p:cNvPr id="237" name="Google Shape;237;p16"/>
          <p:cNvSpPr txBox="1">
            <a:spLocks noGrp="1"/>
          </p:cNvSpPr>
          <p:nvPr>
            <p:ph type="body" idx="1"/>
          </p:nvPr>
        </p:nvSpPr>
        <p:spPr>
          <a:xfrm>
            <a:off x="706274" y="1174451"/>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403089" y="1211748"/>
            <a:ext cx="3695619" cy="18349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err="1"/>
              <a:t>XBee</a:t>
            </a:r>
            <a:r>
              <a:rPr lang="en-US" altLang="zh-TW" u="sng" dirty="0"/>
              <a:t> PRO S3B</a:t>
            </a:r>
            <a:r>
              <a:rPr lang="zh-TW" altLang="en-US" dirty="0"/>
              <a:t>  </a:t>
            </a:r>
            <a:r>
              <a:rPr lang="en-US" altLang="zh-TW" dirty="0"/>
              <a:t>(ZigBee</a:t>
            </a:r>
            <a:r>
              <a:rPr lang="zh-TW" altLang="en-US" dirty="0"/>
              <a:t>技術</a:t>
            </a:r>
            <a:r>
              <a:rPr lang="en-US" altLang="zh-TW" dirty="0"/>
              <a:t>)</a:t>
            </a:r>
          </a:p>
          <a:p>
            <a:pPr marL="0" indent="0">
              <a:buFont typeface="Roboto Condensed Light"/>
              <a:buNone/>
            </a:pPr>
            <a:r>
              <a:rPr lang="zh-TW" altLang="en-US" b="1" dirty="0"/>
              <a:t> 特色</a:t>
            </a:r>
          </a:p>
          <a:p>
            <a:pPr marL="342900" indent="-342900">
              <a:buSzPct val="100000"/>
              <a:buFont typeface="+mj-lt"/>
              <a:buAutoNum type="arabicParenR"/>
            </a:pPr>
            <a:r>
              <a:rPr lang="zh-TW" altLang="en-US" dirty="0"/>
              <a:t>低功耗、低成本無線傳輸模組</a:t>
            </a:r>
            <a:endParaRPr lang="en-US" altLang="zh-TW" dirty="0"/>
          </a:p>
          <a:p>
            <a:pPr marL="342900" indent="-342900">
              <a:buSzPct val="100000"/>
              <a:buFont typeface="+mj-lt"/>
              <a:buAutoNum type="arabicParenR"/>
            </a:pPr>
            <a:r>
              <a:rPr lang="zh-TW" altLang="en-US" dirty="0"/>
              <a:t>傳輸距離</a:t>
            </a:r>
            <a:r>
              <a:rPr lang="en-US" altLang="zh-TW" dirty="0"/>
              <a:t>610m</a:t>
            </a:r>
          </a:p>
          <a:p>
            <a:pPr marL="342900" indent="-342900">
              <a:buSzPct val="100000"/>
              <a:buFont typeface="+mj-lt"/>
              <a:buAutoNum type="arabicParenR"/>
            </a:pPr>
            <a:r>
              <a:rPr lang="zh-TW" altLang="en-US" dirty="0"/>
              <a:t>多應用於無線感測器應用</a:t>
            </a:r>
            <a:endParaRPr lang="en-US" altLang="zh-TW" dirty="0"/>
          </a:p>
        </p:txBody>
      </p:sp>
      <p:grpSp>
        <p:nvGrpSpPr>
          <p:cNvPr id="18" name="Google Shape;435;p27">
            <a:extLst>
              <a:ext uri="{FF2B5EF4-FFF2-40B4-BE49-F238E27FC236}">
                <a16:creationId xmlns:a16="http://schemas.microsoft.com/office/drawing/2014/main" id="{01C5D9BD-A87D-8AF2-FF25-59230993F82B}"/>
              </a:ext>
            </a:extLst>
          </p:cNvPr>
          <p:cNvGrpSpPr/>
          <p:nvPr/>
        </p:nvGrpSpPr>
        <p:grpSpPr>
          <a:xfrm>
            <a:off x="270943" y="629920"/>
            <a:ext cx="392063" cy="291505"/>
            <a:chOff x="5247525" y="3007275"/>
            <a:chExt cx="517575" cy="384825"/>
          </a:xfrm>
        </p:grpSpPr>
        <p:sp>
          <p:nvSpPr>
            <p:cNvPr id="19" name="Google Shape;436;p27">
              <a:extLst>
                <a:ext uri="{FF2B5EF4-FFF2-40B4-BE49-F238E27FC236}">
                  <a16:creationId xmlns:a16="http://schemas.microsoft.com/office/drawing/2014/main" id="{ECB59D1A-1856-8714-7A2E-880F9E2551F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p27">
              <a:extLst>
                <a:ext uri="{FF2B5EF4-FFF2-40B4-BE49-F238E27FC236}">
                  <a16:creationId xmlns:a16="http://schemas.microsoft.com/office/drawing/2014/main" id="{A6EC7A0C-57AD-C2A0-6DDD-80BD2F99FC2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圖片 15" descr="一張含有 文字 的圖片&#10;&#10;自動產生的描述">
            <a:extLst>
              <a:ext uri="{FF2B5EF4-FFF2-40B4-BE49-F238E27FC236}">
                <a16:creationId xmlns:a16="http://schemas.microsoft.com/office/drawing/2014/main" id="{3E950610-9613-68FC-7B50-C59D9B565B1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981" t="23224" r="20937" b="22780"/>
          <a:stretch/>
        </p:blipFill>
        <p:spPr bwMode="auto">
          <a:xfrm>
            <a:off x="7095808" y="894212"/>
            <a:ext cx="1943267" cy="1997243"/>
          </a:xfrm>
          <a:prstGeom prst="rect">
            <a:avLst/>
          </a:prstGeom>
          <a:noFill/>
          <a:ln>
            <a:noFill/>
          </a:ln>
          <a:extLst>
            <a:ext uri="{53640926-AAD7-44D8-BBD7-CCE9431645EC}">
              <a14:shadowObscured xmlns:a14="http://schemas.microsoft.com/office/drawing/2010/main"/>
            </a:ext>
          </a:extLst>
        </p:spPr>
      </p:pic>
      <p:pic>
        <p:nvPicPr>
          <p:cNvPr id="2" name="圖片 1">
            <a:extLst>
              <a:ext uri="{FF2B5EF4-FFF2-40B4-BE49-F238E27FC236}">
                <a16:creationId xmlns:a16="http://schemas.microsoft.com/office/drawing/2014/main" id="{AA60ED6D-51CE-85E7-5560-B205FEFF630E}"/>
              </a:ext>
            </a:extLst>
          </p:cNvPr>
          <p:cNvPicPr>
            <a:picLocks noChangeAspect="1"/>
          </p:cNvPicPr>
          <p:nvPr/>
        </p:nvPicPr>
        <p:blipFill rotWithShape="1">
          <a:blip r:embed="rId9"/>
          <a:srcRect l="14510" r="15637" b="8039"/>
          <a:stretch/>
        </p:blipFill>
        <p:spPr>
          <a:xfrm>
            <a:off x="435368" y="3072743"/>
            <a:ext cx="2374272" cy="1997243"/>
          </a:xfrm>
          <a:prstGeom prst="rect">
            <a:avLst/>
          </a:prstGeom>
        </p:spPr>
      </p:pic>
      <p:sp>
        <p:nvSpPr>
          <p:cNvPr id="21" name="Google Shape;237;p16">
            <a:extLst>
              <a:ext uri="{FF2B5EF4-FFF2-40B4-BE49-F238E27FC236}">
                <a16:creationId xmlns:a16="http://schemas.microsoft.com/office/drawing/2014/main" id="{F4BC51DC-D412-8677-1B96-F9A4282EDF08}"/>
              </a:ext>
            </a:extLst>
          </p:cNvPr>
          <p:cNvSpPr txBox="1">
            <a:spLocks/>
          </p:cNvSpPr>
          <p:nvPr/>
        </p:nvSpPr>
        <p:spPr>
          <a:xfrm>
            <a:off x="3232622" y="3226351"/>
            <a:ext cx="4142736" cy="15245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000"/>
              </a:spcBef>
              <a:spcAft>
                <a:spcPts val="1000"/>
              </a:spcAft>
              <a:buFont typeface="Roboto Condensed Light"/>
              <a:buNone/>
            </a:pPr>
            <a:r>
              <a:rPr lang="en"/>
              <a:t> </a:t>
            </a:r>
            <a:endParaRPr lang="en" dirty="0"/>
          </a:p>
        </p:txBody>
      </p:sp>
      <p:sp>
        <p:nvSpPr>
          <p:cNvPr id="22" name="Google Shape;237;p16">
            <a:extLst>
              <a:ext uri="{FF2B5EF4-FFF2-40B4-BE49-F238E27FC236}">
                <a16:creationId xmlns:a16="http://schemas.microsoft.com/office/drawing/2014/main" id="{5EB74C24-53E6-F5AC-9C56-6AF712BDAE60}"/>
              </a:ext>
            </a:extLst>
          </p:cNvPr>
          <p:cNvSpPr txBox="1">
            <a:spLocks/>
          </p:cNvSpPr>
          <p:nvPr/>
        </p:nvSpPr>
        <p:spPr>
          <a:xfrm>
            <a:off x="2945812" y="3177322"/>
            <a:ext cx="4429546" cy="18349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Cat M1</a:t>
            </a:r>
            <a:r>
              <a:rPr lang="zh-TW" altLang="en-US" u="sng" dirty="0"/>
              <a:t>模組</a:t>
            </a:r>
            <a:r>
              <a:rPr lang="zh-TW" altLang="en-US" dirty="0"/>
              <a:t>  </a:t>
            </a:r>
            <a:r>
              <a:rPr lang="en-US" altLang="zh-TW" dirty="0"/>
              <a:t>(LTE -M</a:t>
            </a:r>
            <a:r>
              <a:rPr lang="zh-TW" altLang="en-US" dirty="0"/>
              <a:t>技術</a:t>
            </a:r>
            <a:r>
              <a:rPr lang="en-US" altLang="zh-TW" dirty="0"/>
              <a:t>)</a:t>
            </a:r>
          </a:p>
          <a:p>
            <a:pPr marL="0" indent="0">
              <a:buFont typeface="Roboto Condensed Light"/>
              <a:buNone/>
            </a:pPr>
            <a:r>
              <a:rPr lang="zh-TW" altLang="en-US" b="1" dirty="0"/>
              <a:t> 特色</a:t>
            </a:r>
          </a:p>
          <a:p>
            <a:pPr marL="342900" indent="-342900">
              <a:buSzPct val="100000"/>
              <a:buFont typeface="+mj-lt"/>
              <a:buAutoNum type="arabicParenR"/>
            </a:pPr>
            <a:r>
              <a:rPr lang="zh-TW" altLang="en-US" dirty="0"/>
              <a:t>傳輸速度快</a:t>
            </a:r>
            <a:r>
              <a:rPr lang="en-US" altLang="zh-TW" dirty="0"/>
              <a:t>(1Mbps)</a:t>
            </a:r>
            <a:r>
              <a:rPr lang="zh-TW" altLang="en-US" dirty="0"/>
              <a:t>、低延遲</a:t>
            </a:r>
            <a:r>
              <a:rPr lang="en-US" altLang="zh-TW" dirty="0"/>
              <a:t>(15ms)</a:t>
            </a:r>
          </a:p>
          <a:p>
            <a:pPr marL="342900" indent="-342900">
              <a:buSzPct val="100000"/>
              <a:buFont typeface="+mj-lt"/>
              <a:buAutoNum type="arabicParenR"/>
            </a:pPr>
            <a:r>
              <a:rPr lang="en-US" altLang="zh-TW" dirty="0"/>
              <a:t>LPWA</a:t>
            </a:r>
            <a:r>
              <a:rPr lang="zh-TW" altLang="en-US" dirty="0"/>
              <a:t>通訊技術，低功耗長距離</a:t>
            </a:r>
            <a:endParaRPr lang="en-US" altLang="zh-TW" dirty="0"/>
          </a:p>
          <a:p>
            <a:pPr marL="342900" indent="-342900">
              <a:buSzPct val="100000"/>
              <a:buFont typeface="+mj-lt"/>
              <a:buAutoNum type="arabicParenR"/>
            </a:pPr>
            <a:r>
              <a:rPr lang="zh-TW" altLang="en-US" dirty="0"/>
              <a:t>不需設置中繼站</a:t>
            </a:r>
            <a:endParaRPr lang="en-US" altLang="zh-TW" dirty="0"/>
          </a:p>
        </p:txBody>
      </p:sp>
    </p:spTree>
    <p:extLst>
      <p:ext uri="{BB962C8B-B14F-4D97-AF65-F5344CB8AC3E}">
        <p14:creationId xmlns:p14="http://schemas.microsoft.com/office/powerpoint/2010/main" val="344520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作業流程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oogle Shape;435;p27">
            <a:extLst>
              <a:ext uri="{FF2B5EF4-FFF2-40B4-BE49-F238E27FC236}">
                <a16:creationId xmlns:a16="http://schemas.microsoft.com/office/drawing/2014/main" id="{01C5D9BD-A87D-8AF2-FF25-59230993F82B}"/>
              </a:ext>
            </a:extLst>
          </p:cNvPr>
          <p:cNvGrpSpPr/>
          <p:nvPr/>
        </p:nvGrpSpPr>
        <p:grpSpPr>
          <a:xfrm>
            <a:off x="270943" y="629920"/>
            <a:ext cx="392063" cy="291505"/>
            <a:chOff x="5247525" y="3007275"/>
            <a:chExt cx="517575" cy="384825"/>
          </a:xfrm>
        </p:grpSpPr>
        <p:sp>
          <p:nvSpPr>
            <p:cNvPr id="19" name="Google Shape;436;p27">
              <a:extLst>
                <a:ext uri="{FF2B5EF4-FFF2-40B4-BE49-F238E27FC236}">
                  <a16:creationId xmlns:a16="http://schemas.microsoft.com/office/drawing/2014/main" id="{ECB59D1A-1856-8714-7A2E-880F9E2551F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p27">
              <a:extLst>
                <a:ext uri="{FF2B5EF4-FFF2-40B4-BE49-F238E27FC236}">
                  <a16:creationId xmlns:a16="http://schemas.microsoft.com/office/drawing/2014/main" id="{A6EC7A0C-57AD-C2A0-6DDD-80BD2F99FC2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流程圖: 程序 16">
            <a:extLst>
              <a:ext uri="{FF2B5EF4-FFF2-40B4-BE49-F238E27FC236}">
                <a16:creationId xmlns:a16="http://schemas.microsoft.com/office/drawing/2014/main" id="{C40A3425-D37C-6E40-0000-A7B5C9F681CD}"/>
              </a:ext>
            </a:extLst>
          </p:cNvPr>
          <p:cNvSpPr/>
          <p:nvPr/>
        </p:nvSpPr>
        <p:spPr>
          <a:xfrm>
            <a:off x="-6392856" y="5143500"/>
            <a:ext cx="4320000" cy="281459"/>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整合製作</a:t>
            </a:r>
            <a:r>
              <a:rPr lang="en-US" altLang="zh-TW" sz="1000" dirty="0">
                <a:solidFill>
                  <a:schemeClr val="tx1"/>
                </a:solidFill>
                <a:latin typeface="微軟正黑體" panose="020B0604030504040204" pitchFamily="34" charset="-120"/>
                <a:ea typeface="微軟正黑體" panose="020B0604030504040204" pitchFamily="34" charset="-120"/>
              </a:rPr>
              <a:t>_</a:t>
            </a:r>
            <a:r>
              <a:rPr lang="en-US" altLang="zh-TW" sz="1000"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方案</a:t>
            </a:r>
          </a:p>
        </p:txBody>
      </p:sp>
      <p:sp>
        <p:nvSpPr>
          <p:cNvPr id="23" name="流程圖: 程序 22">
            <a:extLst>
              <a:ext uri="{FF2B5EF4-FFF2-40B4-BE49-F238E27FC236}">
                <a16:creationId xmlns:a16="http://schemas.microsoft.com/office/drawing/2014/main" id="{9BD12166-A0E3-431D-83E2-A81506E23C50}"/>
              </a:ext>
            </a:extLst>
          </p:cNvPr>
          <p:cNvSpPr/>
          <p:nvPr/>
        </p:nvSpPr>
        <p:spPr>
          <a:xfrm>
            <a:off x="-6392925" y="5425531"/>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開發板</a:t>
            </a:r>
          </a:p>
        </p:txBody>
      </p:sp>
      <p:sp>
        <p:nvSpPr>
          <p:cNvPr id="24" name="流程圖: 程序 23">
            <a:extLst>
              <a:ext uri="{FF2B5EF4-FFF2-40B4-BE49-F238E27FC236}">
                <a16:creationId xmlns:a16="http://schemas.microsoft.com/office/drawing/2014/main" id="{8E1A7998-C6A0-F0CA-3064-2ADD7D93D5DD}"/>
              </a:ext>
            </a:extLst>
          </p:cNvPr>
          <p:cNvSpPr/>
          <p:nvPr/>
        </p:nvSpPr>
        <p:spPr>
          <a:xfrm>
            <a:off x="-5313012" y="5425970"/>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25" name="流程圖: 程序 24">
            <a:extLst>
              <a:ext uri="{FF2B5EF4-FFF2-40B4-BE49-F238E27FC236}">
                <a16:creationId xmlns:a16="http://schemas.microsoft.com/office/drawing/2014/main" id="{3691684D-5B7F-900A-8CC5-E6AC37E9512B}"/>
              </a:ext>
            </a:extLst>
          </p:cNvPr>
          <p:cNvSpPr/>
          <p:nvPr/>
        </p:nvSpPr>
        <p:spPr>
          <a:xfrm>
            <a:off x="-6392969" y="5678103"/>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26" name="流程圖: 程序 25">
            <a:extLst>
              <a:ext uri="{FF2B5EF4-FFF2-40B4-BE49-F238E27FC236}">
                <a16:creationId xmlns:a16="http://schemas.microsoft.com/office/drawing/2014/main" id="{71645DF1-9912-BF1F-E8BF-4F25F50DB1B0}"/>
              </a:ext>
            </a:extLst>
          </p:cNvPr>
          <p:cNvSpPr/>
          <p:nvPr/>
        </p:nvSpPr>
        <p:spPr>
          <a:xfrm>
            <a:off x="-5313012" y="5678063"/>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
        <p:nvSpPr>
          <p:cNvPr id="27" name="流程圖: 程序 26">
            <a:extLst>
              <a:ext uri="{FF2B5EF4-FFF2-40B4-BE49-F238E27FC236}">
                <a16:creationId xmlns:a16="http://schemas.microsoft.com/office/drawing/2014/main" id="{96188708-2F56-B3ED-A160-2E97E729C43D}"/>
              </a:ext>
            </a:extLst>
          </p:cNvPr>
          <p:cNvSpPr/>
          <p:nvPr/>
        </p:nvSpPr>
        <p:spPr>
          <a:xfrm>
            <a:off x="-4232885" y="5424960"/>
            <a:ext cx="1007974" cy="505104"/>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模組</a:t>
            </a:r>
          </a:p>
        </p:txBody>
      </p:sp>
      <p:sp>
        <p:nvSpPr>
          <p:cNvPr id="30" name="流程圖: 程序 29">
            <a:extLst>
              <a:ext uri="{FF2B5EF4-FFF2-40B4-BE49-F238E27FC236}">
                <a16:creationId xmlns:a16="http://schemas.microsoft.com/office/drawing/2014/main" id="{7DBF556F-6139-A53C-E50D-A1D3D5DE9563}"/>
              </a:ext>
            </a:extLst>
          </p:cNvPr>
          <p:cNvSpPr/>
          <p:nvPr/>
        </p:nvSpPr>
        <p:spPr>
          <a:xfrm>
            <a:off x="-3224872" y="5424959"/>
            <a:ext cx="1152000" cy="5051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程式編寫</a:t>
            </a:r>
          </a:p>
        </p:txBody>
      </p:sp>
      <p:sp>
        <p:nvSpPr>
          <p:cNvPr id="31" name="流程圖: 程序 30">
            <a:extLst>
              <a:ext uri="{FF2B5EF4-FFF2-40B4-BE49-F238E27FC236}">
                <a16:creationId xmlns:a16="http://schemas.microsoft.com/office/drawing/2014/main" id="{C2CD5259-6F13-EBEB-25D5-C74B65808954}"/>
              </a:ext>
            </a:extLst>
          </p:cNvPr>
          <p:cNvSpPr/>
          <p:nvPr/>
        </p:nvSpPr>
        <p:spPr>
          <a:xfrm>
            <a:off x="-6392872" y="6093228"/>
            <a:ext cx="4320000" cy="281459"/>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整合製作</a:t>
            </a:r>
            <a:r>
              <a:rPr lang="en-US" altLang="zh-TW" sz="1000" dirty="0">
                <a:solidFill>
                  <a:schemeClr val="tx1"/>
                </a:solidFill>
                <a:latin typeface="微軟正黑體" panose="020B0604030504040204" pitchFamily="34" charset="-120"/>
                <a:ea typeface="微軟正黑體" panose="020B0604030504040204" pitchFamily="34" charset="-120"/>
              </a:rPr>
              <a:t>_</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方案</a:t>
            </a:r>
          </a:p>
        </p:txBody>
      </p:sp>
      <p:sp>
        <p:nvSpPr>
          <p:cNvPr id="33" name="流程圖: 程序 32">
            <a:extLst>
              <a:ext uri="{FF2B5EF4-FFF2-40B4-BE49-F238E27FC236}">
                <a16:creationId xmlns:a16="http://schemas.microsoft.com/office/drawing/2014/main" id="{230CCB64-EB82-8C81-97A6-FDDE88B99323}"/>
              </a:ext>
            </a:extLst>
          </p:cNvPr>
          <p:cNvSpPr/>
          <p:nvPr/>
        </p:nvSpPr>
        <p:spPr>
          <a:xfrm>
            <a:off x="-6393011" y="6374687"/>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開發板</a:t>
            </a:r>
          </a:p>
        </p:txBody>
      </p:sp>
      <p:sp>
        <p:nvSpPr>
          <p:cNvPr id="34" name="流程圖: 程序 33">
            <a:extLst>
              <a:ext uri="{FF2B5EF4-FFF2-40B4-BE49-F238E27FC236}">
                <a16:creationId xmlns:a16="http://schemas.microsoft.com/office/drawing/2014/main" id="{2F51AFAE-FB44-FD82-B885-7283D5CDA9D1}"/>
              </a:ext>
            </a:extLst>
          </p:cNvPr>
          <p:cNvSpPr/>
          <p:nvPr/>
        </p:nvSpPr>
        <p:spPr>
          <a:xfrm>
            <a:off x="-5312876" y="6374687"/>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35" name="流程圖: 程序 34">
            <a:extLst>
              <a:ext uri="{FF2B5EF4-FFF2-40B4-BE49-F238E27FC236}">
                <a16:creationId xmlns:a16="http://schemas.microsoft.com/office/drawing/2014/main" id="{783A9539-2ACF-CB40-2E87-0E016B6E1681}"/>
              </a:ext>
            </a:extLst>
          </p:cNvPr>
          <p:cNvSpPr/>
          <p:nvPr/>
        </p:nvSpPr>
        <p:spPr>
          <a:xfrm>
            <a:off x="-6393011" y="6626687"/>
            <a:ext cx="1080000" cy="25535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36" name="流程圖: 程序 35">
            <a:extLst>
              <a:ext uri="{FF2B5EF4-FFF2-40B4-BE49-F238E27FC236}">
                <a16:creationId xmlns:a16="http://schemas.microsoft.com/office/drawing/2014/main" id="{B6DD221F-8ACE-C4D3-7495-184455F31A03}"/>
              </a:ext>
            </a:extLst>
          </p:cNvPr>
          <p:cNvSpPr/>
          <p:nvPr/>
        </p:nvSpPr>
        <p:spPr>
          <a:xfrm>
            <a:off x="-5312878" y="6625629"/>
            <a:ext cx="1080000" cy="25535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
        <p:nvSpPr>
          <p:cNvPr id="37" name="流程圖: 程序 36">
            <a:extLst>
              <a:ext uri="{FF2B5EF4-FFF2-40B4-BE49-F238E27FC236}">
                <a16:creationId xmlns:a16="http://schemas.microsoft.com/office/drawing/2014/main" id="{AEAAA190-B446-FCCE-B1F3-34F2771A21CD}"/>
              </a:ext>
            </a:extLst>
          </p:cNvPr>
          <p:cNvSpPr/>
          <p:nvPr/>
        </p:nvSpPr>
        <p:spPr>
          <a:xfrm>
            <a:off x="-4232879" y="6375835"/>
            <a:ext cx="1007974" cy="5051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模組</a:t>
            </a:r>
          </a:p>
        </p:txBody>
      </p:sp>
      <p:sp>
        <p:nvSpPr>
          <p:cNvPr id="38" name="流程圖: 程序 37">
            <a:extLst>
              <a:ext uri="{FF2B5EF4-FFF2-40B4-BE49-F238E27FC236}">
                <a16:creationId xmlns:a16="http://schemas.microsoft.com/office/drawing/2014/main" id="{A5891165-E49B-753E-4698-9E2C2039ED81}"/>
              </a:ext>
            </a:extLst>
          </p:cNvPr>
          <p:cNvSpPr/>
          <p:nvPr/>
        </p:nvSpPr>
        <p:spPr>
          <a:xfrm>
            <a:off x="-3224888" y="6374687"/>
            <a:ext cx="1152000" cy="5051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程式編寫</a:t>
            </a:r>
          </a:p>
        </p:txBody>
      </p:sp>
      <p:sp>
        <p:nvSpPr>
          <p:cNvPr id="39" name="流程圖: 程序 38">
            <a:extLst>
              <a:ext uri="{FF2B5EF4-FFF2-40B4-BE49-F238E27FC236}">
                <a16:creationId xmlns:a16="http://schemas.microsoft.com/office/drawing/2014/main" id="{8C0D016F-641A-B53E-6DD1-11D09D0A5C99}"/>
              </a:ext>
            </a:extLst>
          </p:cNvPr>
          <p:cNvSpPr/>
          <p:nvPr/>
        </p:nvSpPr>
        <p:spPr>
          <a:xfrm>
            <a:off x="-6392888" y="7045798"/>
            <a:ext cx="4320000" cy="491321"/>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現地安裝</a:t>
            </a:r>
          </a:p>
        </p:txBody>
      </p:sp>
      <p:sp>
        <p:nvSpPr>
          <p:cNvPr id="40" name="流程圖: 程序 39">
            <a:extLst>
              <a:ext uri="{FF2B5EF4-FFF2-40B4-BE49-F238E27FC236}">
                <a16:creationId xmlns:a16="http://schemas.microsoft.com/office/drawing/2014/main" id="{7995C78E-C57C-6F6C-2272-3784EC5CCFDF}"/>
              </a:ext>
            </a:extLst>
          </p:cNvPr>
          <p:cNvSpPr/>
          <p:nvPr/>
        </p:nvSpPr>
        <p:spPr>
          <a:xfrm>
            <a:off x="-6393012" y="7698452"/>
            <a:ext cx="4320000" cy="491321"/>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無線傳輸效果測試</a:t>
            </a:r>
          </a:p>
        </p:txBody>
      </p:sp>
      <p:sp>
        <p:nvSpPr>
          <p:cNvPr id="41" name="流程圖: 程序 40">
            <a:extLst>
              <a:ext uri="{FF2B5EF4-FFF2-40B4-BE49-F238E27FC236}">
                <a16:creationId xmlns:a16="http://schemas.microsoft.com/office/drawing/2014/main" id="{5A8F800C-74CE-F86C-9813-C1ACBA9E1B78}"/>
              </a:ext>
            </a:extLst>
          </p:cNvPr>
          <p:cNvSpPr/>
          <p:nvPr/>
        </p:nvSpPr>
        <p:spPr>
          <a:xfrm>
            <a:off x="-6393012" y="8351106"/>
            <a:ext cx="4320000" cy="491321"/>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數據接收與處理</a:t>
            </a:r>
          </a:p>
        </p:txBody>
      </p:sp>
      <p:sp>
        <p:nvSpPr>
          <p:cNvPr id="42" name="流程圖: 接點 41">
            <a:extLst>
              <a:ext uri="{FF2B5EF4-FFF2-40B4-BE49-F238E27FC236}">
                <a16:creationId xmlns:a16="http://schemas.microsoft.com/office/drawing/2014/main" id="{D533BFBC-C4E9-1BC0-7E07-05175D8B10A2}"/>
              </a:ext>
            </a:extLst>
          </p:cNvPr>
          <p:cNvSpPr/>
          <p:nvPr/>
        </p:nvSpPr>
        <p:spPr>
          <a:xfrm>
            <a:off x="-6782295" y="5327345"/>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1</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3" name="流程圖: 接點 42">
            <a:extLst>
              <a:ext uri="{FF2B5EF4-FFF2-40B4-BE49-F238E27FC236}">
                <a16:creationId xmlns:a16="http://schemas.microsoft.com/office/drawing/2014/main" id="{5D2532DB-1B19-9AAB-D3A4-86ECA1B0D85C}"/>
              </a:ext>
            </a:extLst>
          </p:cNvPr>
          <p:cNvSpPr/>
          <p:nvPr/>
        </p:nvSpPr>
        <p:spPr>
          <a:xfrm>
            <a:off x="-6782296" y="7088914"/>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3</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4" name="流程圖: 接點 43">
            <a:extLst>
              <a:ext uri="{FF2B5EF4-FFF2-40B4-BE49-F238E27FC236}">
                <a16:creationId xmlns:a16="http://schemas.microsoft.com/office/drawing/2014/main" id="{7751400E-6B3E-0AF4-108E-DF39ED6E384A}"/>
              </a:ext>
            </a:extLst>
          </p:cNvPr>
          <p:cNvSpPr/>
          <p:nvPr/>
        </p:nvSpPr>
        <p:spPr>
          <a:xfrm>
            <a:off x="-6782296" y="7752232"/>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4</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5" name="流程圖: 接點 44">
            <a:extLst>
              <a:ext uri="{FF2B5EF4-FFF2-40B4-BE49-F238E27FC236}">
                <a16:creationId xmlns:a16="http://schemas.microsoft.com/office/drawing/2014/main" id="{335B9BD5-EE1B-2B28-963A-ABD805DDA538}"/>
              </a:ext>
            </a:extLst>
          </p:cNvPr>
          <p:cNvSpPr/>
          <p:nvPr/>
        </p:nvSpPr>
        <p:spPr>
          <a:xfrm>
            <a:off x="-6782297" y="8417154"/>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5</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6" name="流程圖: 接點 45">
            <a:extLst>
              <a:ext uri="{FF2B5EF4-FFF2-40B4-BE49-F238E27FC236}">
                <a16:creationId xmlns:a16="http://schemas.microsoft.com/office/drawing/2014/main" id="{4385D534-6F42-BF77-08DE-5C223AADD6EF}"/>
              </a:ext>
            </a:extLst>
          </p:cNvPr>
          <p:cNvSpPr/>
          <p:nvPr/>
        </p:nvSpPr>
        <p:spPr>
          <a:xfrm>
            <a:off x="-6784759" y="6277073"/>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2</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7" name="流程圖: 決策 86">
            <a:extLst>
              <a:ext uri="{FF2B5EF4-FFF2-40B4-BE49-F238E27FC236}">
                <a16:creationId xmlns:a16="http://schemas.microsoft.com/office/drawing/2014/main" id="{88CD7C3F-ACE1-B0EC-DEBD-1EA6F49F7020}"/>
              </a:ext>
            </a:extLst>
          </p:cNvPr>
          <p:cNvSpPr/>
          <p:nvPr/>
        </p:nvSpPr>
        <p:spPr>
          <a:xfrm>
            <a:off x="-5591157" y="622880"/>
            <a:ext cx="1440000" cy="637586"/>
          </a:xfrm>
          <a:prstGeom prst="flowChartDecision">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是否</a:t>
            </a:r>
            <a:br>
              <a:rPr lang="en-US" altLang="zh-TW" sz="1000" dirty="0">
                <a:solidFill>
                  <a:schemeClr val="tx1"/>
                </a:solidFill>
                <a:latin typeface="微軟正黑體" panose="020B0604030504040204" pitchFamily="34" charset="-120"/>
                <a:ea typeface="微軟正黑體" panose="020B0604030504040204" pitchFamily="34" charset="-120"/>
              </a:rPr>
            </a:br>
            <a:r>
              <a:rPr lang="zh-TW" altLang="en-US" sz="1000" dirty="0">
                <a:solidFill>
                  <a:schemeClr val="tx1"/>
                </a:solidFill>
                <a:latin typeface="微軟正黑體" panose="020B0604030504040204" pitchFamily="34" charset="-120"/>
                <a:ea typeface="微軟正黑體" panose="020B0604030504040204" pitchFamily="34" charset="-120"/>
              </a:rPr>
              <a:t>順利傳輸</a:t>
            </a:r>
          </a:p>
        </p:txBody>
      </p:sp>
      <p:sp>
        <p:nvSpPr>
          <p:cNvPr id="88" name="流程圖: 決策 87">
            <a:extLst>
              <a:ext uri="{FF2B5EF4-FFF2-40B4-BE49-F238E27FC236}">
                <a16:creationId xmlns:a16="http://schemas.microsoft.com/office/drawing/2014/main" id="{640F6F5C-9645-3699-4B2D-B02C065843B7}"/>
              </a:ext>
            </a:extLst>
          </p:cNvPr>
          <p:cNvSpPr/>
          <p:nvPr/>
        </p:nvSpPr>
        <p:spPr>
          <a:xfrm>
            <a:off x="-3771249" y="1875803"/>
            <a:ext cx="1440000" cy="637586"/>
          </a:xfrm>
          <a:prstGeom prst="flowChartDecision">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是否</a:t>
            </a:r>
            <a:br>
              <a:rPr lang="en-US" altLang="zh-TW" sz="1000" dirty="0">
                <a:solidFill>
                  <a:schemeClr val="tx1"/>
                </a:solidFill>
                <a:latin typeface="微軟正黑體" panose="020B0604030504040204" pitchFamily="34" charset="-120"/>
                <a:ea typeface="微軟正黑體" panose="020B0604030504040204" pitchFamily="34" charset="-120"/>
              </a:rPr>
            </a:br>
            <a:r>
              <a:rPr lang="zh-TW" altLang="en-US" sz="1000" dirty="0">
                <a:solidFill>
                  <a:schemeClr val="tx1"/>
                </a:solidFill>
                <a:latin typeface="微軟正黑體" panose="020B0604030504040204" pitchFamily="34" charset="-120"/>
                <a:ea typeface="微軟正黑體" panose="020B0604030504040204" pitchFamily="34" charset="-120"/>
              </a:rPr>
              <a:t>順利傳輸</a:t>
            </a:r>
          </a:p>
        </p:txBody>
      </p:sp>
      <p:sp>
        <p:nvSpPr>
          <p:cNvPr id="89" name="流程圖: 程序 88">
            <a:extLst>
              <a:ext uri="{FF2B5EF4-FFF2-40B4-BE49-F238E27FC236}">
                <a16:creationId xmlns:a16="http://schemas.microsoft.com/office/drawing/2014/main" id="{C4405B45-843C-A624-4DA3-9006F80C2354}"/>
              </a:ext>
            </a:extLst>
          </p:cNvPr>
          <p:cNvSpPr/>
          <p:nvPr/>
        </p:nvSpPr>
        <p:spPr>
          <a:xfrm>
            <a:off x="-2024210" y="1956580"/>
            <a:ext cx="1157725" cy="459162"/>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找尋</a:t>
            </a:r>
            <a:b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b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替代方案</a:t>
            </a:r>
          </a:p>
        </p:txBody>
      </p:sp>
      <p:sp>
        <p:nvSpPr>
          <p:cNvPr id="91" name="流程圖: 程序 90">
            <a:extLst>
              <a:ext uri="{FF2B5EF4-FFF2-40B4-BE49-F238E27FC236}">
                <a16:creationId xmlns:a16="http://schemas.microsoft.com/office/drawing/2014/main" id="{9F49960A-E2BA-E9BF-A06E-5B3767D298BF}"/>
              </a:ext>
            </a:extLst>
          </p:cNvPr>
          <p:cNvSpPr/>
          <p:nvPr/>
        </p:nvSpPr>
        <p:spPr>
          <a:xfrm>
            <a:off x="-9471694" y="155620"/>
            <a:ext cx="2869764" cy="293593"/>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硬體元件整合</a:t>
            </a:r>
          </a:p>
        </p:txBody>
      </p:sp>
      <p:sp>
        <p:nvSpPr>
          <p:cNvPr id="92" name="流程圖: 程序 91">
            <a:extLst>
              <a:ext uri="{FF2B5EF4-FFF2-40B4-BE49-F238E27FC236}">
                <a16:creationId xmlns:a16="http://schemas.microsoft.com/office/drawing/2014/main" id="{2F25DD92-87CB-D4CC-3103-E7E03FFBD959}"/>
              </a:ext>
            </a:extLst>
          </p:cNvPr>
          <p:cNvSpPr/>
          <p:nvPr/>
        </p:nvSpPr>
        <p:spPr>
          <a:xfrm>
            <a:off x="-9471694" y="449213"/>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開發板</a:t>
            </a:r>
          </a:p>
        </p:txBody>
      </p:sp>
      <p:sp>
        <p:nvSpPr>
          <p:cNvPr id="93" name="流程圖: 程序 92">
            <a:extLst>
              <a:ext uri="{FF2B5EF4-FFF2-40B4-BE49-F238E27FC236}">
                <a16:creationId xmlns:a16="http://schemas.microsoft.com/office/drawing/2014/main" id="{A5616AB5-C13B-9667-76C7-E871B4E3F452}"/>
              </a:ext>
            </a:extLst>
          </p:cNvPr>
          <p:cNvSpPr/>
          <p:nvPr/>
        </p:nvSpPr>
        <p:spPr>
          <a:xfrm>
            <a:off x="-8036812" y="449213"/>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94" name="流程圖: 程序 93">
            <a:extLst>
              <a:ext uri="{FF2B5EF4-FFF2-40B4-BE49-F238E27FC236}">
                <a16:creationId xmlns:a16="http://schemas.microsoft.com/office/drawing/2014/main" id="{A830B470-3CDD-6244-CD21-233EB7B218DF}"/>
              </a:ext>
            </a:extLst>
          </p:cNvPr>
          <p:cNvSpPr/>
          <p:nvPr/>
        </p:nvSpPr>
        <p:spPr>
          <a:xfrm>
            <a:off x="-9471695" y="742806"/>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95" name="流程圖: 程序 94">
            <a:extLst>
              <a:ext uri="{FF2B5EF4-FFF2-40B4-BE49-F238E27FC236}">
                <a16:creationId xmlns:a16="http://schemas.microsoft.com/office/drawing/2014/main" id="{02F635B2-E3EE-4A35-7BA7-6CF3A082340A}"/>
              </a:ext>
            </a:extLst>
          </p:cNvPr>
          <p:cNvSpPr/>
          <p:nvPr/>
        </p:nvSpPr>
        <p:spPr>
          <a:xfrm>
            <a:off x="-8036812" y="742806"/>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
        <p:nvSpPr>
          <p:cNvPr id="96" name="流程圖: 程序 95">
            <a:extLst>
              <a:ext uri="{FF2B5EF4-FFF2-40B4-BE49-F238E27FC236}">
                <a16:creationId xmlns:a16="http://schemas.microsoft.com/office/drawing/2014/main" id="{AAC2CDDB-9ECF-5D20-17D5-0FFC8E540F15}"/>
              </a:ext>
            </a:extLst>
          </p:cNvPr>
          <p:cNvSpPr/>
          <p:nvPr/>
        </p:nvSpPr>
        <p:spPr>
          <a:xfrm>
            <a:off x="-9473634" y="1309778"/>
            <a:ext cx="2869764" cy="293593"/>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軟體程式設計</a:t>
            </a:r>
          </a:p>
        </p:txBody>
      </p:sp>
      <p:sp>
        <p:nvSpPr>
          <p:cNvPr id="97" name="流程圖: 程序 96">
            <a:extLst>
              <a:ext uri="{FF2B5EF4-FFF2-40B4-BE49-F238E27FC236}">
                <a16:creationId xmlns:a16="http://schemas.microsoft.com/office/drawing/2014/main" id="{5BC0ADD1-1391-5363-22F6-B744F4F3E749}"/>
              </a:ext>
            </a:extLst>
          </p:cNvPr>
          <p:cNvSpPr/>
          <p:nvPr/>
        </p:nvSpPr>
        <p:spPr>
          <a:xfrm>
            <a:off x="-9473635" y="1599321"/>
            <a:ext cx="2869764"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IDE</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8" name="流程圖: 程序 97">
            <a:extLst>
              <a:ext uri="{FF2B5EF4-FFF2-40B4-BE49-F238E27FC236}">
                <a16:creationId xmlns:a16="http://schemas.microsoft.com/office/drawing/2014/main" id="{17339AD7-FB74-FB8D-3954-08E3FB4B0CF7}"/>
              </a:ext>
            </a:extLst>
          </p:cNvPr>
          <p:cNvSpPr/>
          <p:nvPr/>
        </p:nvSpPr>
        <p:spPr>
          <a:xfrm>
            <a:off x="-9471696" y="2162243"/>
            <a:ext cx="2869764" cy="360000"/>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無線傳輸模組</a:t>
            </a:r>
          </a:p>
        </p:txBody>
      </p:sp>
      <p:sp>
        <p:nvSpPr>
          <p:cNvPr id="102" name="流程圖: 程序 101">
            <a:extLst>
              <a:ext uri="{FF2B5EF4-FFF2-40B4-BE49-F238E27FC236}">
                <a16:creationId xmlns:a16="http://schemas.microsoft.com/office/drawing/2014/main" id="{8BE00227-C714-CF2D-2147-BCCB583FB732}"/>
              </a:ext>
            </a:extLst>
          </p:cNvPr>
          <p:cNvSpPr/>
          <p:nvPr/>
        </p:nvSpPr>
        <p:spPr>
          <a:xfrm>
            <a:off x="-4486131" y="1306433"/>
            <a:ext cx="2869764" cy="360000"/>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無線傳輸模組</a:t>
            </a:r>
          </a:p>
        </p:txBody>
      </p:sp>
      <p:sp>
        <p:nvSpPr>
          <p:cNvPr id="106" name="流程圖: 程序 105">
            <a:extLst>
              <a:ext uri="{FF2B5EF4-FFF2-40B4-BE49-F238E27FC236}">
                <a16:creationId xmlns:a16="http://schemas.microsoft.com/office/drawing/2014/main" id="{B2792037-8BC1-5813-0CE8-153D2BACE996}"/>
              </a:ext>
            </a:extLst>
          </p:cNvPr>
          <p:cNvSpPr/>
          <p:nvPr/>
        </p:nvSpPr>
        <p:spPr>
          <a:xfrm>
            <a:off x="-5618602" y="3073121"/>
            <a:ext cx="2869764" cy="293593"/>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數據接收</a:t>
            </a:r>
            <a:r>
              <a:rPr lang="en-US" altLang="zh-TW" sz="1000" dirty="0">
                <a:solidFill>
                  <a:schemeClr val="tx1"/>
                </a:solidFill>
                <a:latin typeface="微軟正黑體" panose="020B0604030504040204" pitchFamily="34" charset="-120"/>
                <a:ea typeface="微軟正黑體" panose="020B0604030504040204" pitchFamily="34" charset="-120"/>
              </a:rPr>
              <a:t>/</a:t>
            </a:r>
            <a:r>
              <a:rPr lang="zh-TW" altLang="en-US" sz="1000" dirty="0">
                <a:solidFill>
                  <a:schemeClr val="tx1"/>
                </a:solidFill>
                <a:latin typeface="微軟正黑體" panose="020B0604030504040204" pitchFamily="34" charset="-120"/>
                <a:ea typeface="微軟正黑體" panose="020B0604030504040204" pitchFamily="34" charset="-120"/>
              </a:rPr>
              <a:t>處理</a:t>
            </a:r>
          </a:p>
        </p:txBody>
      </p:sp>
      <p:sp>
        <p:nvSpPr>
          <p:cNvPr id="107" name="流程圖: 程序 106">
            <a:extLst>
              <a:ext uri="{FF2B5EF4-FFF2-40B4-BE49-F238E27FC236}">
                <a16:creationId xmlns:a16="http://schemas.microsoft.com/office/drawing/2014/main" id="{81AA420D-8A3E-E06B-9AD0-FDE015FDAF04}"/>
              </a:ext>
            </a:extLst>
          </p:cNvPr>
          <p:cNvSpPr/>
          <p:nvPr/>
        </p:nvSpPr>
        <p:spPr>
          <a:xfrm>
            <a:off x="-5618603" y="3366714"/>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Excel</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8" name="流程圖: 程序 107">
            <a:extLst>
              <a:ext uri="{FF2B5EF4-FFF2-40B4-BE49-F238E27FC236}">
                <a16:creationId xmlns:a16="http://schemas.microsoft.com/office/drawing/2014/main" id="{9BE12221-D3A8-150C-9E86-9EF1083CB2C8}"/>
              </a:ext>
            </a:extLst>
          </p:cNvPr>
          <p:cNvSpPr/>
          <p:nvPr/>
        </p:nvSpPr>
        <p:spPr>
          <a:xfrm>
            <a:off x="-4183720" y="3366714"/>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Python</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9" name="流程圖: 程序 108">
            <a:extLst>
              <a:ext uri="{FF2B5EF4-FFF2-40B4-BE49-F238E27FC236}">
                <a16:creationId xmlns:a16="http://schemas.microsoft.com/office/drawing/2014/main" id="{B6ED56CE-5574-5364-1864-1A74A84AEFFA}"/>
              </a:ext>
            </a:extLst>
          </p:cNvPr>
          <p:cNvSpPr/>
          <p:nvPr/>
        </p:nvSpPr>
        <p:spPr>
          <a:xfrm>
            <a:off x="-9471696" y="156667"/>
            <a:ext cx="2869764" cy="879731"/>
          </a:xfrm>
          <a:prstGeom prst="flowChartProcess">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chemeClr val="tx1"/>
              </a:solidFill>
              <a:latin typeface="微軟正黑體" panose="020B0604030504040204" pitchFamily="34" charset="-120"/>
              <a:ea typeface="微軟正黑體" panose="020B0604030504040204" pitchFamily="34" charset="-120"/>
            </a:endParaRPr>
          </a:p>
        </p:txBody>
      </p:sp>
      <p:cxnSp>
        <p:nvCxnSpPr>
          <p:cNvPr id="110" name="直線單箭頭接點 109">
            <a:extLst>
              <a:ext uri="{FF2B5EF4-FFF2-40B4-BE49-F238E27FC236}">
                <a16:creationId xmlns:a16="http://schemas.microsoft.com/office/drawing/2014/main" id="{7F54F82F-96ED-C300-25F3-A2941EF40C0C}"/>
              </a:ext>
            </a:extLst>
          </p:cNvPr>
          <p:cNvCxnSpPr>
            <a:cxnSpLocks/>
            <a:stCxn id="109" idx="2"/>
            <a:endCxn id="96" idx="0"/>
          </p:cNvCxnSpPr>
          <p:nvPr/>
        </p:nvCxnSpPr>
        <p:spPr>
          <a:xfrm flipH="1">
            <a:off x="-8038752" y="1036398"/>
            <a:ext cx="1938" cy="27338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11" name="直線單箭頭接點 110">
            <a:extLst>
              <a:ext uri="{FF2B5EF4-FFF2-40B4-BE49-F238E27FC236}">
                <a16:creationId xmlns:a16="http://schemas.microsoft.com/office/drawing/2014/main" id="{D4204386-17E3-671D-23FE-1C4A6C86244C}"/>
              </a:ext>
            </a:extLst>
          </p:cNvPr>
          <p:cNvCxnSpPr>
            <a:cxnSpLocks/>
            <a:stCxn id="97" idx="2"/>
            <a:endCxn id="98" idx="0"/>
          </p:cNvCxnSpPr>
          <p:nvPr/>
        </p:nvCxnSpPr>
        <p:spPr>
          <a:xfrm>
            <a:off x="-8038753" y="1892914"/>
            <a:ext cx="1939" cy="26932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13" name="直線單箭頭接點 112">
            <a:extLst>
              <a:ext uri="{FF2B5EF4-FFF2-40B4-BE49-F238E27FC236}">
                <a16:creationId xmlns:a16="http://schemas.microsoft.com/office/drawing/2014/main" id="{670D8831-C3BB-F888-8D37-BF221D8BEF0C}"/>
              </a:ext>
            </a:extLst>
          </p:cNvPr>
          <p:cNvCxnSpPr>
            <a:cxnSpLocks/>
            <a:stCxn id="102" idx="2"/>
            <a:endCxn id="88" idx="0"/>
          </p:cNvCxnSpPr>
          <p:nvPr/>
        </p:nvCxnSpPr>
        <p:spPr>
          <a:xfrm>
            <a:off x="-3051249" y="1666433"/>
            <a:ext cx="0" cy="20937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14" name="直線單箭頭接點 113">
            <a:extLst>
              <a:ext uri="{FF2B5EF4-FFF2-40B4-BE49-F238E27FC236}">
                <a16:creationId xmlns:a16="http://schemas.microsoft.com/office/drawing/2014/main" id="{EC32D918-6785-74F0-966C-623B28D66FD4}"/>
              </a:ext>
            </a:extLst>
          </p:cNvPr>
          <p:cNvCxnSpPr>
            <a:cxnSpLocks/>
            <a:stCxn id="88" idx="3"/>
            <a:endCxn id="89" idx="1"/>
          </p:cNvCxnSpPr>
          <p:nvPr/>
        </p:nvCxnSpPr>
        <p:spPr>
          <a:xfrm flipV="1">
            <a:off x="-2331249" y="2186161"/>
            <a:ext cx="307039" cy="843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15" name="接點: 肘形 114">
            <a:extLst>
              <a:ext uri="{FF2B5EF4-FFF2-40B4-BE49-F238E27FC236}">
                <a16:creationId xmlns:a16="http://schemas.microsoft.com/office/drawing/2014/main" id="{55F91B7A-7CC7-B860-E41B-9058C31C2AFE}"/>
              </a:ext>
            </a:extLst>
          </p:cNvPr>
          <p:cNvCxnSpPr>
            <a:cxnSpLocks/>
            <a:stCxn id="87" idx="2"/>
            <a:endCxn id="106" idx="0"/>
          </p:cNvCxnSpPr>
          <p:nvPr/>
        </p:nvCxnSpPr>
        <p:spPr>
          <a:xfrm rot="16200000" flipH="1">
            <a:off x="-5433766" y="1823074"/>
            <a:ext cx="1812655" cy="687437"/>
          </a:xfrm>
          <a:prstGeom prst="bentConnector3">
            <a:avLst>
              <a:gd name="adj1" fmla="val 84891"/>
            </a:avLst>
          </a:prstGeom>
          <a:ln w="9525">
            <a:tailEnd type="triangle"/>
          </a:ln>
        </p:spPr>
        <p:style>
          <a:lnRef idx="1">
            <a:schemeClr val="dk1"/>
          </a:lnRef>
          <a:fillRef idx="0">
            <a:schemeClr val="dk1"/>
          </a:fillRef>
          <a:effectRef idx="0">
            <a:schemeClr val="dk1"/>
          </a:effectRef>
          <a:fontRef idx="minor">
            <a:schemeClr val="tx1"/>
          </a:fontRef>
        </p:style>
      </p:cxnSp>
      <p:cxnSp>
        <p:nvCxnSpPr>
          <p:cNvPr id="116" name="接點: 肘形 115">
            <a:extLst>
              <a:ext uri="{FF2B5EF4-FFF2-40B4-BE49-F238E27FC236}">
                <a16:creationId xmlns:a16="http://schemas.microsoft.com/office/drawing/2014/main" id="{1B70DD9A-7B75-38C8-D641-DAA99F1279CD}"/>
              </a:ext>
            </a:extLst>
          </p:cNvPr>
          <p:cNvCxnSpPr>
            <a:cxnSpLocks/>
            <a:stCxn id="87" idx="3"/>
            <a:endCxn id="102" idx="0"/>
          </p:cNvCxnSpPr>
          <p:nvPr/>
        </p:nvCxnSpPr>
        <p:spPr>
          <a:xfrm>
            <a:off x="-4151157" y="941673"/>
            <a:ext cx="1099908" cy="364760"/>
          </a:xfrm>
          <a:prstGeom prst="bentConnector2">
            <a:avLst/>
          </a:prstGeom>
          <a:ln w="9525">
            <a:tailEnd type="triangle"/>
          </a:ln>
        </p:spPr>
        <p:style>
          <a:lnRef idx="1">
            <a:schemeClr val="dk1"/>
          </a:lnRef>
          <a:fillRef idx="0">
            <a:schemeClr val="dk1"/>
          </a:fillRef>
          <a:effectRef idx="0">
            <a:schemeClr val="dk1"/>
          </a:effectRef>
          <a:fontRef idx="minor">
            <a:schemeClr val="tx1"/>
          </a:fontRef>
        </p:style>
      </p:cxnSp>
      <p:cxnSp>
        <p:nvCxnSpPr>
          <p:cNvPr id="117" name="接點: 肘形 116">
            <a:extLst>
              <a:ext uri="{FF2B5EF4-FFF2-40B4-BE49-F238E27FC236}">
                <a16:creationId xmlns:a16="http://schemas.microsoft.com/office/drawing/2014/main" id="{3D565B2D-4B85-E4EC-4614-1BA3C2960920}"/>
              </a:ext>
            </a:extLst>
          </p:cNvPr>
          <p:cNvCxnSpPr>
            <a:cxnSpLocks/>
            <a:stCxn id="88" idx="2"/>
            <a:endCxn id="106" idx="0"/>
          </p:cNvCxnSpPr>
          <p:nvPr/>
        </p:nvCxnSpPr>
        <p:spPr>
          <a:xfrm rot="5400000">
            <a:off x="-3897350" y="2227020"/>
            <a:ext cx="559732" cy="1132471"/>
          </a:xfrm>
          <a:prstGeom prst="bentConnector3">
            <a:avLst>
              <a:gd name="adj1" fmla="val 50000"/>
            </a:avLst>
          </a:prstGeom>
          <a:ln w="9525">
            <a:tailEnd type="triangle"/>
          </a:ln>
        </p:spPr>
        <p:style>
          <a:lnRef idx="1">
            <a:schemeClr val="dk1"/>
          </a:lnRef>
          <a:fillRef idx="0">
            <a:schemeClr val="dk1"/>
          </a:fillRef>
          <a:effectRef idx="0">
            <a:schemeClr val="dk1"/>
          </a:effectRef>
          <a:fontRef idx="minor">
            <a:schemeClr val="tx1"/>
          </a:fontRef>
        </p:style>
      </p:cxnSp>
      <p:sp>
        <p:nvSpPr>
          <p:cNvPr id="118" name="文字方塊 117">
            <a:extLst>
              <a:ext uri="{FF2B5EF4-FFF2-40B4-BE49-F238E27FC236}">
                <a16:creationId xmlns:a16="http://schemas.microsoft.com/office/drawing/2014/main" id="{2DBA28FE-3F8F-BC3E-B4CB-0B45C3A9E935}"/>
              </a:ext>
            </a:extLst>
          </p:cNvPr>
          <p:cNvSpPr txBox="1"/>
          <p:nvPr/>
        </p:nvSpPr>
        <p:spPr>
          <a:xfrm>
            <a:off x="-3634028" y="732152"/>
            <a:ext cx="322939"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否</a:t>
            </a:r>
          </a:p>
        </p:txBody>
      </p:sp>
      <p:sp>
        <p:nvSpPr>
          <p:cNvPr id="119" name="文字方塊 118">
            <a:extLst>
              <a:ext uri="{FF2B5EF4-FFF2-40B4-BE49-F238E27FC236}">
                <a16:creationId xmlns:a16="http://schemas.microsoft.com/office/drawing/2014/main" id="{94E46AE5-E96C-64C7-383F-ABA5CABEA77C}"/>
              </a:ext>
            </a:extLst>
          </p:cNvPr>
          <p:cNvSpPr txBox="1"/>
          <p:nvPr/>
        </p:nvSpPr>
        <p:spPr>
          <a:xfrm>
            <a:off x="-4943495" y="1683866"/>
            <a:ext cx="322939"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是</a:t>
            </a:r>
          </a:p>
        </p:txBody>
      </p:sp>
      <p:sp>
        <p:nvSpPr>
          <p:cNvPr id="120" name="文字方塊 119">
            <a:extLst>
              <a:ext uri="{FF2B5EF4-FFF2-40B4-BE49-F238E27FC236}">
                <a16:creationId xmlns:a16="http://schemas.microsoft.com/office/drawing/2014/main" id="{E1938DD2-4307-9F6A-DADC-8D27269FABD1}"/>
              </a:ext>
            </a:extLst>
          </p:cNvPr>
          <p:cNvSpPr txBox="1"/>
          <p:nvPr/>
        </p:nvSpPr>
        <p:spPr>
          <a:xfrm>
            <a:off x="-3014188" y="2535869"/>
            <a:ext cx="322939"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是</a:t>
            </a:r>
          </a:p>
        </p:txBody>
      </p:sp>
      <p:sp>
        <p:nvSpPr>
          <p:cNvPr id="121" name="文字方塊 120">
            <a:extLst>
              <a:ext uri="{FF2B5EF4-FFF2-40B4-BE49-F238E27FC236}">
                <a16:creationId xmlns:a16="http://schemas.microsoft.com/office/drawing/2014/main" id="{F1F8050D-8A12-B824-F3D8-A48C2170643E}"/>
              </a:ext>
            </a:extLst>
          </p:cNvPr>
          <p:cNvSpPr txBox="1"/>
          <p:nvPr/>
        </p:nvSpPr>
        <p:spPr>
          <a:xfrm>
            <a:off x="-2396196" y="1965966"/>
            <a:ext cx="322939"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否</a:t>
            </a:r>
          </a:p>
        </p:txBody>
      </p:sp>
      <p:sp>
        <p:nvSpPr>
          <p:cNvPr id="123" name="文字方塊 122">
            <a:extLst>
              <a:ext uri="{FF2B5EF4-FFF2-40B4-BE49-F238E27FC236}">
                <a16:creationId xmlns:a16="http://schemas.microsoft.com/office/drawing/2014/main" id="{E338F261-BBEE-467D-15CD-9A70041789BD}"/>
              </a:ext>
            </a:extLst>
          </p:cNvPr>
          <p:cNvSpPr txBox="1"/>
          <p:nvPr/>
        </p:nvSpPr>
        <p:spPr>
          <a:xfrm>
            <a:off x="-7384361" y="2822007"/>
            <a:ext cx="752336" cy="246221"/>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現地安裝</a:t>
            </a:r>
          </a:p>
        </p:txBody>
      </p:sp>
      <p:sp>
        <p:nvSpPr>
          <p:cNvPr id="124" name="文字方塊 123">
            <a:extLst>
              <a:ext uri="{FF2B5EF4-FFF2-40B4-BE49-F238E27FC236}">
                <a16:creationId xmlns:a16="http://schemas.microsoft.com/office/drawing/2014/main" id="{F6C53CFF-70E7-5AFB-9802-B0E891EFA5A2}"/>
              </a:ext>
            </a:extLst>
          </p:cNvPr>
          <p:cNvSpPr txBox="1"/>
          <p:nvPr/>
        </p:nvSpPr>
        <p:spPr>
          <a:xfrm>
            <a:off x="-3797341" y="1687337"/>
            <a:ext cx="934441"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現地安裝</a:t>
            </a:r>
          </a:p>
        </p:txBody>
      </p:sp>
      <p:cxnSp>
        <p:nvCxnSpPr>
          <p:cNvPr id="145" name="接點: 肘形 144">
            <a:extLst>
              <a:ext uri="{FF2B5EF4-FFF2-40B4-BE49-F238E27FC236}">
                <a16:creationId xmlns:a16="http://schemas.microsoft.com/office/drawing/2014/main" id="{60B5FC7F-BD94-B05D-F5E8-48FCB12C24B0}"/>
              </a:ext>
            </a:extLst>
          </p:cNvPr>
          <p:cNvCxnSpPr>
            <a:cxnSpLocks/>
            <a:stCxn id="98" idx="2"/>
            <a:endCxn id="87" idx="0"/>
          </p:cNvCxnSpPr>
          <p:nvPr/>
        </p:nvCxnSpPr>
        <p:spPr>
          <a:xfrm rot="5400000" flipH="1" flipV="1">
            <a:off x="-7403668" y="-10267"/>
            <a:ext cx="1899363" cy="3165657"/>
          </a:xfrm>
          <a:prstGeom prst="bentConnector5">
            <a:avLst>
              <a:gd name="adj1" fmla="val -12036"/>
              <a:gd name="adj2" fmla="val 61291"/>
              <a:gd name="adj3" fmla="val 112036"/>
            </a:avLst>
          </a:prstGeom>
          <a:ln w="9525">
            <a:tailEnd type="triangle"/>
          </a:ln>
        </p:spPr>
        <p:style>
          <a:lnRef idx="1">
            <a:schemeClr val="dk1"/>
          </a:lnRef>
          <a:fillRef idx="0">
            <a:schemeClr val="dk1"/>
          </a:fillRef>
          <a:effectRef idx="0">
            <a:schemeClr val="dk1"/>
          </a:effectRef>
          <a:fontRef idx="minor">
            <a:schemeClr val="tx1"/>
          </a:fontRef>
        </p:style>
      </p:cxnSp>
      <p:sp>
        <p:nvSpPr>
          <p:cNvPr id="60" name="流程圖: 程序 59">
            <a:extLst>
              <a:ext uri="{FF2B5EF4-FFF2-40B4-BE49-F238E27FC236}">
                <a16:creationId xmlns:a16="http://schemas.microsoft.com/office/drawing/2014/main" id="{5B6DAE1F-5D02-CDDF-5F81-D6052320099A}"/>
              </a:ext>
            </a:extLst>
          </p:cNvPr>
          <p:cNvSpPr/>
          <p:nvPr/>
        </p:nvSpPr>
        <p:spPr>
          <a:xfrm>
            <a:off x="512623" y="1345351"/>
            <a:ext cx="343992" cy="1140448"/>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硬體元件整合</a:t>
            </a:r>
          </a:p>
        </p:txBody>
      </p:sp>
      <p:sp>
        <p:nvSpPr>
          <p:cNvPr id="61" name="流程圖: 程序 60">
            <a:extLst>
              <a:ext uri="{FF2B5EF4-FFF2-40B4-BE49-F238E27FC236}">
                <a16:creationId xmlns:a16="http://schemas.microsoft.com/office/drawing/2014/main" id="{5FE00555-B30D-21A6-C560-AF06B3BFC492}"/>
              </a:ext>
            </a:extLst>
          </p:cNvPr>
          <p:cNvSpPr/>
          <p:nvPr/>
        </p:nvSpPr>
        <p:spPr>
          <a:xfrm>
            <a:off x="856615" y="1345010"/>
            <a:ext cx="1029881" cy="288000"/>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2" name="流程圖: 程序 61">
            <a:extLst>
              <a:ext uri="{FF2B5EF4-FFF2-40B4-BE49-F238E27FC236}">
                <a16:creationId xmlns:a16="http://schemas.microsoft.com/office/drawing/2014/main" id="{26AD723A-9CDA-DADF-07A7-2FFC735A42AF}"/>
              </a:ext>
            </a:extLst>
          </p:cNvPr>
          <p:cNvSpPr/>
          <p:nvPr/>
        </p:nvSpPr>
        <p:spPr>
          <a:xfrm>
            <a:off x="856615" y="1627575"/>
            <a:ext cx="1029881" cy="288000"/>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63" name="流程圖: 程序 62">
            <a:extLst>
              <a:ext uri="{FF2B5EF4-FFF2-40B4-BE49-F238E27FC236}">
                <a16:creationId xmlns:a16="http://schemas.microsoft.com/office/drawing/2014/main" id="{C700C831-B222-1AFD-0522-BE598D4D3CFD}"/>
              </a:ext>
            </a:extLst>
          </p:cNvPr>
          <p:cNvSpPr/>
          <p:nvPr/>
        </p:nvSpPr>
        <p:spPr>
          <a:xfrm>
            <a:off x="856615" y="1915234"/>
            <a:ext cx="1029881" cy="288000"/>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64" name="流程圖: 程序 63">
            <a:extLst>
              <a:ext uri="{FF2B5EF4-FFF2-40B4-BE49-F238E27FC236}">
                <a16:creationId xmlns:a16="http://schemas.microsoft.com/office/drawing/2014/main" id="{6DF7E025-2C51-C088-BA32-CF98DD11D0F9}"/>
              </a:ext>
            </a:extLst>
          </p:cNvPr>
          <p:cNvSpPr/>
          <p:nvPr/>
        </p:nvSpPr>
        <p:spPr>
          <a:xfrm>
            <a:off x="856615" y="2197799"/>
            <a:ext cx="1029881" cy="288000"/>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
        <p:nvSpPr>
          <p:cNvPr id="66" name="流程圖: 程序 65">
            <a:extLst>
              <a:ext uri="{FF2B5EF4-FFF2-40B4-BE49-F238E27FC236}">
                <a16:creationId xmlns:a16="http://schemas.microsoft.com/office/drawing/2014/main" id="{9B50F919-6D91-AE9D-844B-B65F627B54D8}"/>
              </a:ext>
            </a:extLst>
          </p:cNvPr>
          <p:cNvSpPr/>
          <p:nvPr/>
        </p:nvSpPr>
        <p:spPr>
          <a:xfrm>
            <a:off x="2420469" y="1345011"/>
            <a:ext cx="740214" cy="1140448"/>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軟體</a:t>
            </a:r>
            <a:br>
              <a:rPr lang="en-US" altLang="zh-TW" sz="1000" dirty="0">
                <a:solidFill>
                  <a:schemeClr val="tx1"/>
                </a:solidFill>
                <a:latin typeface="微軟正黑體" panose="020B0604030504040204" pitchFamily="34" charset="-120"/>
                <a:ea typeface="微軟正黑體" panose="020B0604030504040204" pitchFamily="34" charset="-120"/>
              </a:rPr>
            </a:br>
            <a:r>
              <a:rPr lang="zh-TW" altLang="en-US" sz="1000" dirty="0">
                <a:solidFill>
                  <a:schemeClr val="tx1"/>
                </a:solidFill>
                <a:latin typeface="微軟正黑體" panose="020B0604030504040204" pitchFamily="34" charset="-120"/>
                <a:ea typeface="微軟正黑體" panose="020B0604030504040204" pitchFamily="34" charset="-120"/>
              </a:rPr>
              <a:t>程式設計</a:t>
            </a:r>
          </a:p>
        </p:txBody>
      </p:sp>
      <p:sp>
        <p:nvSpPr>
          <p:cNvPr id="69" name="流程圖: 程序 68">
            <a:extLst>
              <a:ext uri="{FF2B5EF4-FFF2-40B4-BE49-F238E27FC236}">
                <a16:creationId xmlns:a16="http://schemas.microsoft.com/office/drawing/2014/main" id="{10A01812-C9D7-E2C8-F28C-29688D0D2F71}"/>
              </a:ext>
            </a:extLst>
          </p:cNvPr>
          <p:cNvSpPr/>
          <p:nvPr/>
        </p:nvSpPr>
        <p:spPr>
          <a:xfrm>
            <a:off x="4003781" y="1345010"/>
            <a:ext cx="740215" cy="1140449"/>
          </a:xfrm>
          <a:prstGeom prst="flowChartProcess">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000"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b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b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傳輸模組</a:t>
            </a:r>
          </a:p>
        </p:txBody>
      </p:sp>
      <p:sp>
        <p:nvSpPr>
          <p:cNvPr id="71" name="流程圖: 程序 70">
            <a:extLst>
              <a:ext uri="{FF2B5EF4-FFF2-40B4-BE49-F238E27FC236}">
                <a16:creationId xmlns:a16="http://schemas.microsoft.com/office/drawing/2014/main" id="{99DBEBFA-AFD1-C0B0-6F03-3AA022F4BB53}"/>
              </a:ext>
            </a:extLst>
          </p:cNvPr>
          <p:cNvSpPr/>
          <p:nvPr/>
        </p:nvSpPr>
        <p:spPr>
          <a:xfrm>
            <a:off x="7288808" y="1358958"/>
            <a:ext cx="740215" cy="2524599"/>
          </a:xfrm>
          <a:prstGeom prst="flowChartProcess">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數據接收</a:t>
            </a:r>
            <a:r>
              <a:rPr lang="en-US" altLang="zh-TW" sz="1000" dirty="0">
                <a:solidFill>
                  <a:schemeClr val="tx1"/>
                </a:solidFill>
                <a:latin typeface="微軟正黑體" panose="020B0604030504040204" pitchFamily="34" charset="-120"/>
                <a:ea typeface="微軟正黑體" panose="020B0604030504040204" pitchFamily="34" charset="-120"/>
              </a:rPr>
              <a:t>/</a:t>
            </a:r>
            <a:r>
              <a:rPr lang="zh-TW" altLang="en-US" sz="1000" dirty="0">
                <a:solidFill>
                  <a:schemeClr val="tx1"/>
                </a:solidFill>
                <a:latin typeface="微軟正黑體" panose="020B0604030504040204" pitchFamily="34" charset="-120"/>
                <a:ea typeface="微軟正黑體" panose="020B0604030504040204" pitchFamily="34" charset="-120"/>
              </a:rPr>
              <a:t>處理</a:t>
            </a:r>
          </a:p>
        </p:txBody>
      </p:sp>
      <p:sp>
        <p:nvSpPr>
          <p:cNvPr id="78" name="流程圖: 程序 77">
            <a:extLst>
              <a:ext uri="{FF2B5EF4-FFF2-40B4-BE49-F238E27FC236}">
                <a16:creationId xmlns:a16="http://schemas.microsoft.com/office/drawing/2014/main" id="{F32BF5BC-B41D-9F87-AB01-F84F83C5CC67}"/>
              </a:ext>
            </a:extLst>
          </p:cNvPr>
          <p:cNvSpPr/>
          <p:nvPr/>
        </p:nvSpPr>
        <p:spPr>
          <a:xfrm>
            <a:off x="5689339" y="2732146"/>
            <a:ext cx="740215" cy="1151412"/>
          </a:xfrm>
          <a:prstGeom prst="flowChartProcess">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b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b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傳輸模組</a:t>
            </a:r>
          </a:p>
        </p:txBody>
      </p:sp>
      <p:cxnSp>
        <p:nvCxnSpPr>
          <p:cNvPr id="11" name="直線單箭頭接點 10">
            <a:extLst>
              <a:ext uri="{FF2B5EF4-FFF2-40B4-BE49-F238E27FC236}">
                <a16:creationId xmlns:a16="http://schemas.microsoft.com/office/drawing/2014/main" id="{15FAFE21-AD77-A82D-6C66-ED993C97D0C1}"/>
              </a:ext>
            </a:extLst>
          </p:cNvPr>
          <p:cNvCxnSpPr>
            <a:cxnSpLocks/>
          </p:cNvCxnSpPr>
          <p:nvPr/>
        </p:nvCxnSpPr>
        <p:spPr>
          <a:xfrm>
            <a:off x="4810036" y="1906381"/>
            <a:ext cx="2418080" cy="0"/>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273F7DF3-5064-7D1D-6A53-C728B331A6E5}"/>
              </a:ext>
            </a:extLst>
          </p:cNvPr>
          <p:cNvCxnSpPr>
            <a:cxnSpLocks/>
            <a:endCxn id="78" idx="1"/>
          </p:cNvCxnSpPr>
          <p:nvPr/>
        </p:nvCxnSpPr>
        <p:spPr>
          <a:xfrm rot="16200000" flipH="1">
            <a:off x="4659912" y="2278425"/>
            <a:ext cx="1392618" cy="666235"/>
          </a:xfrm>
          <a:prstGeom prst="bentConnector2">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1237E44A-87DB-3EF6-A31D-BBC51CC94C35}"/>
              </a:ext>
            </a:extLst>
          </p:cNvPr>
          <p:cNvCxnSpPr>
            <a:cxnSpLocks/>
          </p:cNvCxnSpPr>
          <p:nvPr/>
        </p:nvCxnSpPr>
        <p:spPr>
          <a:xfrm>
            <a:off x="6511836" y="3307852"/>
            <a:ext cx="716280" cy="0"/>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6A547222-4E0C-6117-97E0-E5C805EB150C}"/>
              </a:ext>
            </a:extLst>
          </p:cNvPr>
          <p:cNvCxnSpPr>
            <a:cxnSpLocks/>
          </p:cNvCxnSpPr>
          <p:nvPr/>
        </p:nvCxnSpPr>
        <p:spPr>
          <a:xfrm>
            <a:off x="3231016" y="1906381"/>
            <a:ext cx="714815" cy="0"/>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0E20E014-DD64-D8EC-D4B0-FAD8BC2328C7}"/>
              </a:ext>
            </a:extLst>
          </p:cNvPr>
          <p:cNvCxnSpPr>
            <a:cxnSpLocks/>
          </p:cNvCxnSpPr>
          <p:nvPr/>
        </p:nvCxnSpPr>
        <p:spPr>
          <a:xfrm>
            <a:off x="1939836" y="1906381"/>
            <a:ext cx="421035" cy="0"/>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文字方塊 99">
            <a:extLst>
              <a:ext uri="{FF2B5EF4-FFF2-40B4-BE49-F238E27FC236}">
                <a16:creationId xmlns:a16="http://schemas.microsoft.com/office/drawing/2014/main" id="{178FB5DB-01EE-FFB2-0A36-C810A5FCBCDE}"/>
              </a:ext>
            </a:extLst>
          </p:cNvPr>
          <p:cNvSpPr txBox="1"/>
          <p:nvPr/>
        </p:nvSpPr>
        <p:spPr>
          <a:xfrm>
            <a:off x="5587094" y="1627575"/>
            <a:ext cx="752336" cy="246221"/>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成功傳輸</a:t>
            </a:r>
          </a:p>
        </p:txBody>
      </p:sp>
      <p:sp>
        <p:nvSpPr>
          <p:cNvPr id="101" name="文字方塊 100">
            <a:extLst>
              <a:ext uri="{FF2B5EF4-FFF2-40B4-BE49-F238E27FC236}">
                <a16:creationId xmlns:a16="http://schemas.microsoft.com/office/drawing/2014/main" id="{D5B66E62-804B-46F2-10E9-051EF9A3722E}"/>
              </a:ext>
            </a:extLst>
          </p:cNvPr>
          <p:cNvSpPr txBox="1"/>
          <p:nvPr/>
        </p:nvSpPr>
        <p:spPr>
          <a:xfrm>
            <a:off x="4977923" y="2345413"/>
            <a:ext cx="285954" cy="707886"/>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無法傳輸</a:t>
            </a:r>
          </a:p>
        </p:txBody>
      </p:sp>
      <p:sp>
        <p:nvSpPr>
          <p:cNvPr id="103" name="文字方塊 102">
            <a:extLst>
              <a:ext uri="{FF2B5EF4-FFF2-40B4-BE49-F238E27FC236}">
                <a16:creationId xmlns:a16="http://schemas.microsoft.com/office/drawing/2014/main" id="{4A657803-59B7-078F-1665-EC654B7482B1}"/>
              </a:ext>
            </a:extLst>
          </p:cNvPr>
          <p:cNvSpPr txBox="1"/>
          <p:nvPr/>
        </p:nvSpPr>
        <p:spPr>
          <a:xfrm>
            <a:off x="6536472" y="2985605"/>
            <a:ext cx="752336" cy="246221"/>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成功傳輸</a:t>
            </a:r>
          </a:p>
        </p:txBody>
      </p:sp>
      <p:sp>
        <p:nvSpPr>
          <p:cNvPr id="105" name="流程圖: 程序 104">
            <a:extLst>
              <a:ext uri="{FF2B5EF4-FFF2-40B4-BE49-F238E27FC236}">
                <a16:creationId xmlns:a16="http://schemas.microsoft.com/office/drawing/2014/main" id="{B80F2BD7-F3DF-793F-3175-46994342CF5C}"/>
              </a:ext>
            </a:extLst>
          </p:cNvPr>
          <p:cNvSpPr/>
          <p:nvPr/>
        </p:nvSpPr>
        <p:spPr>
          <a:xfrm>
            <a:off x="5689339" y="4406919"/>
            <a:ext cx="740215" cy="459162"/>
          </a:xfrm>
          <a:prstGeom prst="flowChartProcess">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找尋</a:t>
            </a:r>
            <a:b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b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替代方案</a:t>
            </a:r>
          </a:p>
        </p:txBody>
      </p:sp>
      <p:cxnSp>
        <p:nvCxnSpPr>
          <p:cNvPr id="112" name="直線單箭頭接點 111">
            <a:extLst>
              <a:ext uri="{FF2B5EF4-FFF2-40B4-BE49-F238E27FC236}">
                <a16:creationId xmlns:a16="http://schemas.microsoft.com/office/drawing/2014/main" id="{26815D79-200D-56C7-72F6-7FA7553E4DB8}"/>
              </a:ext>
            </a:extLst>
          </p:cNvPr>
          <p:cNvCxnSpPr>
            <a:cxnSpLocks/>
          </p:cNvCxnSpPr>
          <p:nvPr/>
        </p:nvCxnSpPr>
        <p:spPr>
          <a:xfrm>
            <a:off x="6059446" y="3959679"/>
            <a:ext cx="0" cy="379911"/>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a:extLst>
              <a:ext uri="{FF2B5EF4-FFF2-40B4-BE49-F238E27FC236}">
                <a16:creationId xmlns:a16="http://schemas.microsoft.com/office/drawing/2014/main" id="{7E5822B0-FCCF-5764-2661-7255240273C1}"/>
              </a:ext>
            </a:extLst>
          </p:cNvPr>
          <p:cNvSpPr txBox="1"/>
          <p:nvPr/>
        </p:nvSpPr>
        <p:spPr>
          <a:xfrm>
            <a:off x="6071416" y="4003923"/>
            <a:ext cx="716275" cy="246221"/>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無法傳輸</a:t>
            </a:r>
          </a:p>
        </p:txBody>
      </p:sp>
    </p:spTree>
    <p:extLst>
      <p:ext uri="{BB962C8B-B14F-4D97-AF65-F5344CB8AC3E}">
        <p14:creationId xmlns:p14="http://schemas.microsoft.com/office/powerpoint/2010/main" val="1680716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整合製作</a:t>
            </a:r>
            <a:r>
              <a:rPr lang="en-US" altLang="zh-TW" dirty="0"/>
              <a:t>-</a:t>
            </a:r>
            <a:r>
              <a:rPr lang="en-US" altLang="zh-TW" dirty="0" err="1"/>
              <a:t>XBee</a:t>
            </a:r>
            <a:r>
              <a:rPr lang="zh-TW" altLang="en-US" dirty="0"/>
              <a:t>模組 組織架構圖</a:t>
            </a:r>
            <a:endParaRPr dirty="0"/>
          </a:p>
        </p:txBody>
      </p:sp>
      <p:sp>
        <p:nvSpPr>
          <p:cNvPr id="237" name="Google Shape;237;p16"/>
          <p:cNvSpPr txBox="1">
            <a:spLocks noGrp="1"/>
          </p:cNvSpPr>
          <p:nvPr>
            <p:ph type="body" idx="1"/>
          </p:nvPr>
        </p:nvSpPr>
        <p:spPr>
          <a:xfrm>
            <a:off x="706274" y="1174451"/>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77" name="矩形 76">
            <a:extLst>
              <a:ext uri="{FF2B5EF4-FFF2-40B4-BE49-F238E27FC236}">
                <a16:creationId xmlns:a16="http://schemas.microsoft.com/office/drawing/2014/main" id="{744237FE-83B5-ABCB-BFE7-EF9838C6FF4C}"/>
              </a:ext>
            </a:extLst>
          </p:cNvPr>
          <p:cNvSpPr/>
          <p:nvPr/>
        </p:nvSpPr>
        <p:spPr>
          <a:xfrm>
            <a:off x="5492712" y="1900031"/>
            <a:ext cx="1140108" cy="374914"/>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8" name="文字方塊 77">
            <a:extLst>
              <a:ext uri="{FF2B5EF4-FFF2-40B4-BE49-F238E27FC236}">
                <a16:creationId xmlns:a16="http://schemas.microsoft.com/office/drawing/2014/main" id="{9AC0E723-3C70-E241-9892-328440776B83}"/>
              </a:ext>
            </a:extLst>
          </p:cNvPr>
          <p:cNvSpPr txBox="1"/>
          <p:nvPr/>
        </p:nvSpPr>
        <p:spPr>
          <a:xfrm>
            <a:off x="5503508" y="1958974"/>
            <a:ext cx="1129313"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筆記型電腦</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79" name="矩形: 剪去同側角落 78">
            <a:extLst>
              <a:ext uri="{FF2B5EF4-FFF2-40B4-BE49-F238E27FC236}">
                <a16:creationId xmlns:a16="http://schemas.microsoft.com/office/drawing/2014/main" id="{41982886-A8FD-8EFD-B3BE-FD2C1B454D33}"/>
              </a:ext>
            </a:extLst>
          </p:cNvPr>
          <p:cNvSpPr/>
          <p:nvPr/>
        </p:nvSpPr>
        <p:spPr>
          <a:xfrm rot="16200000">
            <a:off x="5623522" y="2404949"/>
            <a:ext cx="552313" cy="813936"/>
          </a:xfrm>
          <a:prstGeom prst="snip2SameRect">
            <a:avLst>
              <a:gd name="adj1" fmla="val 29318"/>
              <a:gd name="adj2" fmla="val 0"/>
            </a:avLst>
          </a:prstGeom>
          <a:solidFill>
            <a:srgbClr val="002060"/>
          </a:solidFill>
          <a:ln w="28575" cap="flat" cmpd="sng" algn="ctr">
            <a:solidFill>
              <a:srgbClr val="E7E6E6">
                <a:lumMod val="75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0" name="矩形 79">
            <a:extLst>
              <a:ext uri="{FF2B5EF4-FFF2-40B4-BE49-F238E27FC236}">
                <a16:creationId xmlns:a16="http://schemas.microsoft.com/office/drawing/2014/main" id="{EFD35664-8682-0550-0235-344D27A7ACE7}"/>
              </a:ext>
            </a:extLst>
          </p:cNvPr>
          <p:cNvSpPr/>
          <p:nvPr/>
        </p:nvSpPr>
        <p:spPr>
          <a:xfrm>
            <a:off x="5550247" y="2585154"/>
            <a:ext cx="730642" cy="453526"/>
          </a:xfrm>
          <a:prstGeom prst="rect">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XBee</a:t>
            </a:r>
            <a:r>
              <a:rPr kumimoji="0" lang="en-US" altLang="zh-TW"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S3B</a:t>
            </a:r>
            <a:endParaRPr kumimoji="0" lang="zh-TW" altLang="en-US"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3" name="群組 2">
            <a:extLst>
              <a:ext uri="{FF2B5EF4-FFF2-40B4-BE49-F238E27FC236}">
                <a16:creationId xmlns:a16="http://schemas.microsoft.com/office/drawing/2014/main" id="{F2A996E9-B078-B470-F153-213762127BCD}"/>
              </a:ext>
            </a:extLst>
          </p:cNvPr>
          <p:cNvGrpSpPr/>
          <p:nvPr/>
        </p:nvGrpSpPr>
        <p:grpSpPr>
          <a:xfrm>
            <a:off x="660530" y="1283690"/>
            <a:ext cx="3257830" cy="2972999"/>
            <a:chOff x="814275" y="1223081"/>
            <a:chExt cx="3569199" cy="3257145"/>
          </a:xfrm>
        </p:grpSpPr>
        <p:sp>
          <p:nvSpPr>
            <p:cNvPr id="61" name="矩形 60">
              <a:extLst>
                <a:ext uri="{FF2B5EF4-FFF2-40B4-BE49-F238E27FC236}">
                  <a16:creationId xmlns:a16="http://schemas.microsoft.com/office/drawing/2014/main" id="{57E579BE-5EA0-2CE9-B507-B8758DF29109}"/>
                </a:ext>
              </a:extLst>
            </p:cNvPr>
            <p:cNvSpPr/>
            <p:nvPr/>
          </p:nvSpPr>
          <p:spPr>
            <a:xfrm>
              <a:off x="1983064" y="2051522"/>
              <a:ext cx="2400410" cy="1531371"/>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2" name="文字方塊 61">
              <a:extLst>
                <a:ext uri="{FF2B5EF4-FFF2-40B4-BE49-F238E27FC236}">
                  <a16:creationId xmlns:a16="http://schemas.microsoft.com/office/drawing/2014/main" id="{EE4B2872-7811-5BA1-DAB0-E6921F4AAEFF}"/>
                </a:ext>
              </a:extLst>
            </p:cNvPr>
            <p:cNvSpPr txBox="1"/>
            <p:nvPr/>
          </p:nvSpPr>
          <p:spPr>
            <a:xfrm>
              <a:off x="2299158" y="2654733"/>
              <a:ext cx="924168" cy="43835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Arduino</a:t>
              </a:r>
              <a:br>
                <a:rPr kumimoji="0" lang="en-US" altLang="zh-TW"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微控制器</a:t>
              </a:r>
            </a:p>
          </p:txBody>
        </p:sp>
        <p:sp>
          <p:nvSpPr>
            <p:cNvPr id="63" name="矩形 62">
              <a:extLst>
                <a:ext uri="{FF2B5EF4-FFF2-40B4-BE49-F238E27FC236}">
                  <a16:creationId xmlns:a16="http://schemas.microsoft.com/office/drawing/2014/main" id="{0FAD8521-CDBC-AB86-F12E-49747E20F6EA}"/>
                </a:ext>
              </a:extLst>
            </p:cNvPr>
            <p:cNvSpPr/>
            <p:nvPr/>
          </p:nvSpPr>
          <p:spPr>
            <a:xfrm>
              <a:off x="3165072" y="2051521"/>
              <a:ext cx="1218401" cy="30872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數位腳位</a:t>
              </a:r>
            </a:p>
          </p:txBody>
        </p:sp>
        <p:sp>
          <p:nvSpPr>
            <p:cNvPr id="64" name="矩形 63">
              <a:extLst>
                <a:ext uri="{FF2B5EF4-FFF2-40B4-BE49-F238E27FC236}">
                  <a16:creationId xmlns:a16="http://schemas.microsoft.com/office/drawing/2014/main" id="{CF13B3E2-AE75-DEA8-A17A-2A33E5775E65}"/>
                </a:ext>
              </a:extLst>
            </p:cNvPr>
            <p:cNvSpPr/>
            <p:nvPr/>
          </p:nvSpPr>
          <p:spPr>
            <a:xfrm>
              <a:off x="3165072" y="3286590"/>
              <a:ext cx="1218401" cy="296302"/>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類比腳位</a:t>
              </a:r>
            </a:p>
          </p:txBody>
        </p:sp>
        <p:sp>
          <p:nvSpPr>
            <p:cNvPr id="65" name="矩形 64">
              <a:extLst>
                <a:ext uri="{FF2B5EF4-FFF2-40B4-BE49-F238E27FC236}">
                  <a16:creationId xmlns:a16="http://schemas.microsoft.com/office/drawing/2014/main" id="{4F065657-8856-0DA5-E62C-07EF0463C3BC}"/>
                </a:ext>
              </a:extLst>
            </p:cNvPr>
            <p:cNvSpPr/>
            <p:nvPr/>
          </p:nvSpPr>
          <p:spPr>
            <a:xfrm>
              <a:off x="1983063" y="2485641"/>
              <a:ext cx="250376" cy="80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電源</a:t>
              </a:r>
            </a:p>
          </p:txBody>
        </p:sp>
        <p:sp>
          <p:nvSpPr>
            <p:cNvPr id="66" name="矩形 65">
              <a:extLst>
                <a:ext uri="{FF2B5EF4-FFF2-40B4-BE49-F238E27FC236}">
                  <a16:creationId xmlns:a16="http://schemas.microsoft.com/office/drawing/2014/main" id="{39216D6C-5F56-391C-8A77-0C6B623511BB}"/>
                </a:ext>
              </a:extLst>
            </p:cNvPr>
            <p:cNvSpPr/>
            <p:nvPr/>
          </p:nvSpPr>
          <p:spPr>
            <a:xfrm>
              <a:off x="814275" y="4023556"/>
              <a:ext cx="1661607" cy="45352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應變計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BF350-3AA</a:t>
              </a:r>
            </a:p>
          </p:txBody>
        </p:sp>
        <p:sp>
          <p:nvSpPr>
            <p:cNvPr id="67" name="矩形 66">
              <a:extLst>
                <a:ext uri="{FF2B5EF4-FFF2-40B4-BE49-F238E27FC236}">
                  <a16:creationId xmlns:a16="http://schemas.microsoft.com/office/drawing/2014/main" id="{3205364A-BA51-9425-512B-3E1971CC9774}"/>
                </a:ext>
              </a:extLst>
            </p:cNvPr>
            <p:cNvSpPr/>
            <p:nvPr/>
          </p:nvSpPr>
          <p:spPr>
            <a:xfrm>
              <a:off x="2192264" y="1223081"/>
              <a:ext cx="1656172" cy="453526"/>
            </a:xfrm>
            <a:prstGeom prst="rect">
              <a:avLst/>
            </a:prstGeom>
            <a:solidFill>
              <a:srgbClr val="ED7D3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重量感測器</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KSM133/HX711</a:t>
              </a:r>
            </a:p>
          </p:txBody>
        </p:sp>
        <p:sp>
          <p:nvSpPr>
            <p:cNvPr id="68" name="矩形 67">
              <a:extLst>
                <a:ext uri="{FF2B5EF4-FFF2-40B4-BE49-F238E27FC236}">
                  <a16:creationId xmlns:a16="http://schemas.microsoft.com/office/drawing/2014/main" id="{98E35A7E-FF10-7BD9-7F1C-EA4699A7B194}"/>
                </a:ext>
              </a:extLst>
            </p:cNvPr>
            <p:cNvSpPr/>
            <p:nvPr/>
          </p:nvSpPr>
          <p:spPr>
            <a:xfrm>
              <a:off x="831735" y="2319782"/>
              <a:ext cx="870107" cy="453526"/>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2.5W 5.5V</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太陽能板</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9" name="矩形 68">
              <a:extLst>
                <a:ext uri="{FF2B5EF4-FFF2-40B4-BE49-F238E27FC236}">
                  <a16:creationId xmlns:a16="http://schemas.microsoft.com/office/drawing/2014/main" id="{7D377AA0-77BA-BD9A-E376-168646F02077}"/>
                </a:ext>
              </a:extLst>
            </p:cNvPr>
            <p:cNvSpPr/>
            <p:nvPr/>
          </p:nvSpPr>
          <p:spPr>
            <a:xfrm>
              <a:off x="831734" y="2979171"/>
              <a:ext cx="876420" cy="453526"/>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電瓶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TTZ10S </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70" name="接點: 肘形 21">
              <a:extLst>
                <a:ext uri="{FF2B5EF4-FFF2-40B4-BE49-F238E27FC236}">
                  <a16:creationId xmlns:a16="http://schemas.microsoft.com/office/drawing/2014/main" id="{8B11E549-2686-D289-3F1E-2157156FC940}"/>
                </a:ext>
              </a:extLst>
            </p:cNvPr>
            <p:cNvCxnSpPr>
              <a:cxnSpLocks/>
            </p:cNvCxnSpPr>
            <p:nvPr/>
          </p:nvCxnSpPr>
          <p:spPr>
            <a:xfrm>
              <a:off x="1701841" y="2589618"/>
              <a:ext cx="281223" cy="0"/>
            </a:xfrm>
            <a:prstGeom prst="straightConnector1">
              <a:avLst/>
            </a:prstGeom>
            <a:noFill/>
            <a:ln w="12700" cap="flat" cmpd="sng" algn="ctr">
              <a:solidFill>
                <a:srgbClr val="4472C4"/>
              </a:solidFill>
              <a:prstDash val="solid"/>
              <a:miter lim="800000"/>
            </a:ln>
            <a:effectLst/>
          </p:spPr>
        </p:cxnSp>
        <p:cxnSp>
          <p:nvCxnSpPr>
            <p:cNvPr id="71" name="接點: 肘形 70">
              <a:extLst>
                <a:ext uri="{FF2B5EF4-FFF2-40B4-BE49-F238E27FC236}">
                  <a16:creationId xmlns:a16="http://schemas.microsoft.com/office/drawing/2014/main" id="{EA9BBFA6-8E28-5EEA-5902-F80F5361A8D9}"/>
                </a:ext>
              </a:extLst>
            </p:cNvPr>
            <p:cNvCxnSpPr>
              <a:cxnSpLocks/>
            </p:cNvCxnSpPr>
            <p:nvPr/>
          </p:nvCxnSpPr>
          <p:spPr>
            <a:xfrm rot="16200000" flipV="1">
              <a:off x="3752115" y="3689613"/>
              <a:ext cx="472819" cy="259375"/>
            </a:xfrm>
            <a:prstGeom prst="bentConnector3">
              <a:avLst>
                <a:gd name="adj1" fmla="val 50000"/>
              </a:avLst>
            </a:prstGeom>
            <a:noFill/>
            <a:ln w="12700" cap="flat" cmpd="sng" algn="ctr">
              <a:solidFill>
                <a:srgbClr val="4472C4"/>
              </a:solidFill>
              <a:prstDash val="solid"/>
              <a:miter lim="800000"/>
            </a:ln>
            <a:effectLst/>
          </p:spPr>
        </p:cxnSp>
        <p:cxnSp>
          <p:nvCxnSpPr>
            <p:cNvPr id="72" name="接點: 肘形 71">
              <a:extLst>
                <a:ext uri="{FF2B5EF4-FFF2-40B4-BE49-F238E27FC236}">
                  <a16:creationId xmlns:a16="http://schemas.microsoft.com/office/drawing/2014/main" id="{4DAC9C44-E8AF-CB55-79FF-3B4EC0328286}"/>
                </a:ext>
              </a:extLst>
            </p:cNvPr>
            <p:cNvCxnSpPr>
              <a:cxnSpLocks/>
              <a:stCxn id="66" idx="0"/>
              <a:endCxn id="64" idx="2"/>
            </p:cNvCxnSpPr>
            <p:nvPr/>
          </p:nvCxnSpPr>
          <p:spPr>
            <a:xfrm rot="5400000" flipH="1" flipV="1">
              <a:off x="2489344" y="2738627"/>
              <a:ext cx="440664" cy="2129194"/>
            </a:xfrm>
            <a:prstGeom prst="bentConnector3">
              <a:avLst>
                <a:gd name="adj1" fmla="val 50000"/>
              </a:avLst>
            </a:prstGeom>
            <a:noFill/>
            <a:ln w="12700" cap="flat" cmpd="sng" algn="ctr">
              <a:solidFill>
                <a:srgbClr val="4472C4"/>
              </a:solidFill>
              <a:prstDash val="solid"/>
              <a:miter lim="800000"/>
            </a:ln>
            <a:effectLst/>
          </p:spPr>
        </p:cxnSp>
        <p:sp>
          <p:nvSpPr>
            <p:cNvPr id="73" name="矩形: 剪去同側角落 72">
              <a:extLst>
                <a:ext uri="{FF2B5EF4-FFF2-40B4-BE49-F238E27FC236}">
                  <a16:creationId xmlns:a16="http://schemas.microsoft.com/office/drawing/2014/main" id="{F6708BFB-F746-036E-81B1-46913643DBDD}"/>
                </a:ext>
              </a:extLst>
            </p:cNvPr>
            <p:cNvSpPr/>
            <p:nvPr/>
          </p:nvSpPr>
          <p:spPr>
            <a:xfrm rot="5400000">
              <a:off x="3603130" y="2405402"/>
              <a:ext cx="552313" cy="813936"/>
            </a:xfrm>
            <a:prstGeom prst="snip2SameRect">
              <a:avLst>
                <a:gd name="adj1" fmla="val 29318"/>
                <a:gd name="adj2" fmla="val 0"/>
              </a:avLst>
            </a:prstGeom>
            <a:solidFill>
              <a:srgbClr val="002060"/>
            </a:solidFill>
            <a:ln w="28575" cap="flat" cmpd="sng" algn="ctr">
              <a:solidFill>
                <a:srgbClr val="FFFF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4" name="矩形 73">
              <a:extLst>
                <a:ext uri="{FF2B5EF4-FFF2-40B4-BE49-F238E27FC236}">
                  <a16:creationId xmlns:a16="http://schemas.microsoft.com/office/drawing/2014/main" id="{A1E35799-5FE0-A4BC-A74E-4E4BAEF098D9}"/>
                </a:ext>
              </a:extLst>
            </p:cNvPr>
            <p:cNvSpPr/>
            <p:nvPr/>
          </p:nvSpPr>
          <p:spPr>
            <a:xfrm>
              <a:off x="3483115" y="2589618"/>
              <a:ext cx="730642" cy="453526"/>
            </a:xfrm>
            <a:prstGeom prst="rect">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XBee</a:t>
              </a:r>
              <a:r>
                <a:rPr kumimoji="0" lang="en-US" altLang="zh-TW"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S3B</a:t>
              </a:r>
              <a:endParaRPr kumimoji="0" lang="zh-TW" altLang="en-US"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75" name="接點: 肘形 74">
              <a:extLst>
                <a:ext uri="{FF2B5EF4-FFF2-40B4-BE49-F238E27FC236}">
                  <a16:creationId xmlns:a16="http://schemas.microsoft.com/office/drawing/2014/main" id="{F63A6FFE-8292-17EA-C48F-826BBB995BBE}"/>
                </a:ext>
              </a:extLst>
            </p:cNvPr>
            <p:cNvCxnSpPr>
              <a:cxnSpLocks/>
              <a:stCxn id="63" idx="0"/>
              <a:endCxn id="67" idx="2"/>
            </p:cNvCxnSpPr>
            <p:nvPr/>
          </p:nvCxnSpPr>
          <p:spPr>
            <a:xfrm rot="16200000" flipV="1">
              <a:off x="3209855" y="1487102"/>
              <a:ext cx="374914" cy="753923"/>
            </a:xfrm>
            <a:prstGeom prst="bentConnector3">
              <a:avLst>
                <a:gd name="adj1" fmla="val 50000"/>
              </a:avLst>
            </a:prstGeom>
            <a:noFill/>
            <a:ln w="12700" cap="flat" cmpd="sng" algn="ctr">
              <a:solidFill>
                <a:srgbClr val="4472C4"/>
              </a:solidFill>
              <a:prstDash val="solid"/>
              <a:miter lim="800000"/>
            </a:ln>
            <a:effectLst/>
          </p:spPr>
        </p:cxnSp>
        <p:cxnSp>
          <p:nvCxnSpPr>
            <p:cNvPr id="76" name="接點: 肘形 21">
              <a:extLst>
                <a:ext uri="{FF2B5EF4-FFF2-40B4-BE49-F238E27FC236}">
                  <a16:creationId xmlns:a16="http://schemas.microsoft.com/office/drawing/2014/main" id="{2526C4B5-F58D-50B4-1274-6A968204C87A}"/>
                </a:ext>
              </a:extLst>
            </p:cNvPr>
            <p:cNvCxnSpPr>
              <a:cxnSpLocks/>
            </p:cNvCxnSpPr>
            <p:nvPr/>
          </p:nvCxnSpPr>
          <p:spPr>
            <a:xfrm>
              <a:off x="1701841" y="3143041"/>
              <a:ext cx="281223" cy="0"/>
            </a:xfrm>
            <a:prstGeom prst="straightConnector1">
              <a:avLst/>
            </a:prstGeom>
            <a:noFill/>
            <a:ln w="12700" cap="flat" cmpd="sng" algn="ctr">
              <a:solidFill>
                <a:srgbClr val="4472C4"/>
              </a:solidFill>
              <a:prstDash val="solid"/>
              <a:miter lim="800000"/>
            </a:ln>
            <a:effectLst/>
          </p:spPr>
        </p:cxnSp>
        <p:sp>
          <p:nvSpPr>
            <p:cNvPr id="81" name="矩形 80">
              <a:extLst>
                <a:ext uri="{FF2B5EF4-FFF2-40B4-BE49-F238E27FC236}">
                  <a16:creationId xmlns:a16="http://schemas.microsoft.com/office/drawing/2014/main" id="{8F95707E-CB2D-CF76-06C0-9DFB3DEB452B}"/>
                </a:ext>
              </a:extLst>
            </p:cNvPr>
            <p:cNvSpPr/>
            <p:nvPr/>
          </p:nvSpPr>
          <p:spPr>
            <a:xfrm>
              <a:off x="2882081" y="4026700"/>
              <a:ext cx="1501393" cy="453526"/>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加速計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MPU6050</a:t>
              </a:r>
            </a:p>
          </p:txBody>
        </p:sp>
      </p:grpSp>
      <p:sp>
        <p:nvSpPr>
          <p:cNvPr id="82" name="文字方塊 81">
            <a:extLst>
              <a:ext uri="{FF2B5EF4-FFF2-40B4-BE49-F238E27FC236}">
                <a16:creationId xmlns:a16="http://schemas.microsoft.com/office/drawing/2014/main" id="{1B0D0226-0E8B-9863-5230-83226AF46DC0}"/>
              </a:ext>
            </a:extLst>
          </p:cNvPr>
          <p:cNvSpPr txBox="1"/>
          <p:nvPr/>
        </p:nvSpPr>
        <p:spPr>
          <a:xfrm>
            <a:off x="2000634" y="4447023"/>
            <a:ext cx="1232518"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軌道區</a:t>
            </a:r>
          </a:p>
        </p:txBody>
      </p:sp>
      <p:sp>
        <p:nvSpPr>
          <p:cNvPr id="83" name="文字方塊 82">
            <a:extLst>
              <a:ext uri="{FF2B5EF4-FFF2-40B4-BE49-F238E27FC236}">
                <a16:creationId xmlns:a16="http://schemas.microsoft.com/office/drawing/2014/main" id="{00E8E7BD-4AEC-2359-CB1C-AED3D3F61365}"/>
              </a:ext>
            </a:extLst>
          </p:cNvPr>
          <p:cNvSpPr txBox="1"/>
          <p:nvPr/>
        </p:nvSpPr>
        <p:spPr>
          <a:xfrm>
            <a:off x="5400302" y="4073051"/>
            <a:ext cx="1232518"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設備機房</a:t>
            </a:r>
          </a:p>
        </p:txBody>
      </p:sp>
      <p:cxnSp>
        <p:nvCxnSpPr>
          <p:cNvPr id="84" name="接點: 肘形 83">
            <a:extLst>
              <a:ext uri="{FF2B5EF4-FFF2-40B4-BE49-F238E27FC236}">
                <a16:creationId xmlns:a16="http://schemas.microsoft.com/office/drawing/2014/main" id="{AD2B99FF-FD21-5264-D219-770860F37992}"/>
              </a:ext>
            </a:extLst>
          </p:cNvPr>
          <p:cNvCxnSpPr>
            <a:cxnSpLocks/>
            <a:stCxn id="79" idx="1"/>
            <a:endCxn id="77" idx="2"/>
          </p:cNvCxnSpPr>
          <p:nvPr/>
        </p:nvCxnSpPr>
        <p:spPr>
          <a:xfrm flipH="1" flipV="1">
            <a:off x="6062766" y="2274945"/>
            <a:ext cx="243881" cy="536972"/>
          </a:xfrm>
          <a:prstGeom prst="bentConnector4">
            <a:avLst>
              <a:gd name="adj1" fmla="val -93734"/>
              <a:gd name="adj2" fmla="val 87895"/>
            </a:avLst>
          </a:prstGeom>
          <a:noFill/>
          <a:ln w="12700" cap="flat" cmpd="sng" algn="ctr">
            <a:solidFill>
              <a:srgbClr val="4472C4"/>
            </a:solidFill>
            <a:prstDash val="solid"/>
            <a:miter lim="800000"/>
          </a:ln>
          <a:effectLst/>
        </p:spPr>
      </p:cxnSp>
      <p:sp>
        <p:nvSpPr>
          <p:cNvPr id="85" name="矩形 84">
            <a:extLst>
              <a:ext uri="{FF2B5EF4-FFF2-40B4-BE49-F238E27FC236}">
                <a16:creationId xmlns:a16="http://schemas.microsoft.com/office/drawing/2014/main" id="{64B4D882-5AC7-1C4E-0D8A-36F357BA9288}"/>
              </a:ext>
            </a:extLst>
          </p:cNvPr>
          <p:cNvSpPr/>
          <p:nvPr/>
        </p:nvSpPr>
        <p:spPr>
          <a:xfrm>
            <a:off x="7534160" y="1900031"/>
            <a:ext cx="1096839" cy="374914"/>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9FC96CFE-673F-AA4A-0E08-6D77A16A3396}"/>
              </a:ext>
            </a:extLst>
          </p:cNvPr>
          <p:cNvSpPr txBox="1"/>
          <p:nvPr/>
        </p:nvSpPr>
        <p:spPr>
          <a:xfrm>
            <a:off x="7659609" y="1958974"/>
            <a:ext cx="873416"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室內主機</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87" name="文字方塊 86">
            <a:extLst>
              <a:ext uri="{FF2B5EF4-FFF2-40B4-BE49-F238E27FC236}">
                <a16:creationId xmlns:a16="http://schemas.microsoft.com/office/drawing/2014/main" id="{C91D3B92-00F3-2E95-CCCF-7DC87CD8BDC8}"/>
              </a:ext>
            </a:extLst>
          </p:cNvPr>
          <p:cNvSpPr txBox="1"/>
          <p:nvPr/>
        </p:nvSpPr>
        <p:spPr>
          <a:xfrm>
            <a:off x="7540681" y="4119655"/>
            <a:ext cx="1232518"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置於學校</a:t>
            </a:r>
          </a:p>
        </p:txBody>
      </p:sp>
      <p:sp>
        <p:nvSpPr>
          <p:cNvPr id="90" name="文字方塊 89">
            <a:extLst>
              <a:ext uri="{FF2B5EF4-FFF2-40B4-BE49-F238E27FC236}">
                <a16:creationId xmlns:a16="http://schemas.microsoft.com/office/drawing/2014/main" id="{756B508F-DCF2-AB77-DA99-C1C12020F0E9}"/>
              </a:ext>
            </a:extLst>
          </p:cNvPr>
          <p:cNvSpPr txBox="1"/>
          <p:nvPr/>
        </p:nvSpPr>
        <p:spPr>
          <a:xfrm>
            <a:off x="4819700" y="2948179"/>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無線傳輸</a:t>
            </a:r>
          </a:p>
        </p:txBody>
      </p:sp>
      <p:sp>
        <p:nvSpPr>
          <p:cNvPr id="91" name="文字方塊 90">
            <a:extLst>
              <a:ext uri="{FF2B5EF4-FFF2-40B4-BE49-F238E27FC236}">
                <a16:creationId xmlns:a16="http://schemas.microsoft.com/office/drawing/2014/main" id="{7FCE586F-9993-7D5F-05CC-C47B440410C7}"/>
              </a:ext>
            </a:extLst>
          </p:cNvPr>
          <p:cNvSpPr txBox="1"/>
          <p:nvPr/>
        </p:nvSpPr>
        <p:spPr>
          <a:xfrm>
            <a:off x="7063162" y="3023651"/>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遠端連線</a:t>
            </a:r>
          </a:p>
        </p:txBody>
      </p:sp>
      <p:pic>
        <p:nvPicPr>
          <p:cNvPr id="92" name="圖片 91">
            <a:extLst>
              <a:ext uri="{FF2B5EF4-FFF2-40B4-BE49-F238E27FC236}">
                <a16:creationId xmlns:a16="http://schemas.microsoft.com/office/drawing/2014/main" id="{C22F3838-E950-1F83-0CD7-1D7ACA072B7C}"/>
              </a:ext>
            </a:extLst>
          </p:cNvPr>
          <p:cNvPicPr>
            <a:picLocks noChangeAspect="1"/>
          </p:cNvPicPr>
          <p:nvPr/>
        </p:nvPicPr>
        <p:blipFill>
          <a:blip r:embed="rId10"/>
          <a:stretch>
            <a:fillRect/>
          </a:stretch>
        </p:blipFill>
        <p:spPr>
          <a:xfrm>
            <a:off x="5631925" y="1191643"/>
            <a:ext cx="861681" cy="681686"/>
          </a:xfrm>
          <a:prstGeom prst="rect">
            <a:avLst/>
          </a:prstGeom>
        </p:spPr>
      </p:pic>
      <p:pic>
        <p:nvPicPr>
          <p:cNvPr id="93" name="Picture 2" descr="台式电脑图片免费下载_PNG素材_编号vn2igo9d5_图精灵">
            <a:extLst>
              <a:ext uri="{FF2B5EF4-FFF2-40B4-BE49-F238E27FC236}">
                <a16:creationId xmlns:a16="http://schemas.microsoft.com/office/drawing/2014/main" id="{48F496CC-C446-DF5C-C374-91091339B0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402" t="22478" r="7503" b="18141"/>
          <a:stretch/>
        </p:blipFill>
        <p:spPr bwMode="auto">
          <a:xfrm>
            <a:off x="7527454" y="2402857"/>
            <a:ext cx="1322818" cy="938224"/>
          </a:xfrm>
          <a:prstGeom prst="rect">
            <a:avLst/>
          </a:prstGeom>
          <a:noFill/>
          <a:extLst>
            <a:ext uri="{909E8E84-426E-40DD-AFC4-6F175D3DCCD1}">
              <a14:hiddenFill xmlns:a14="http://schemas.microsoft.com/office/drawing/2010/main">
                <a:solidFill>
                  <a:srgbClr val="FFFFFF"/>
                </a:solidFill>
              </a14:hiddenFill>
            </a:ext>
          </a:extLst>
        </p:spPr>
      </p:pic>
      <p:sp>
        <p:nvSpPr>
          <p:cNvPr id="94" name="文字方塊 93">
            <a:extLst>
              <a:ext uri="{FF2B5EF4-FFF2-40B4-BE49-F238E27FC236}">
                <a16:creationId xmlns:a16="http://schemas.microsoft.com/office/drawing/2014/main" id="{1D635AC7-9F90-E986-0419-3A52AB47CFAA}"/>
              </a:ext>
            </a:extLst>
          </p:cNvPr>
          <p:cNvSpPr txBox="1"/>
          <p:nvPr/>
        </p:nvSpPr>
        <p:spPr>
          <a:xfrm>
            <a:off x="6780386" y="3023651"/>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電信網路</a:t>
            </a:r>
          </a:p>
        </p:txBody>
      </p:sp>
      <p:sp>
        <p:nvSpPr>
          <p:cNvPr id="95" name="文字方塊 94">
            <a:extLst>
              <a:ext uri="{FF2B5EF4-FFF2-40B4-BE49-F238E27FC236}">
                <a16:creationId xmlns:a16="http://schemas.microsoft.com/office/drawing/2014/main" id="{1584742F-7E42-821C-AFD6-079EF03C81BF}"/>
              </a:ext>
            </a:extLst>
          </p:cNvPr>
          <p:cNvSpPr txBox="1"/>
          <p:nvPr/>
        </p:nvSpPr>
        <p:spPr>
          <a:xfrm>
            <a:off x="6935806" y="3241414"/>
            <a:ext cx="310841"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43" name="箭號: 向右 42">
            <a:extLst>
              <a:ext uri="{FF2B5EF4-FFF2-40B4-BE49-F238E27FC236}">
                <a16:creationId xmlns:a16="http://schemas.microsoft.com/office/drawing/2014/main" id="{AA177066-DB42-554D-3C9F-174EB04F2B98}"/>
              </a:ext>
            </a:extLst>
          </p:cNvPr>
          <p:cNvSpPr/>
          <p:nvPr/>
        </p:nvSpPr>
        <p:spPr>
          <a:xfrm>
            <a:off x="4668732" y="2684607"/>
            <a:ext cx="596708" cy="254619"/>
          </a:xfrm>
          <a:prstGeom prs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箭號: 左-右雙向 1">
            <a:extLst>
              <a:ext uri="{FF2B5EF4-FFF2-40B4-BE49-F238E27FC236}">
                <a16:creationId xmlns:a16="http://schemas.microsoft.com/office/drawing/2014/main" id="{779D5E3A-EDDB-99F7-C19F-F0B685188D16}"/>
              </a:ext>
            </a:extLst>
          </p:cNvPr>
          <p:cNvSpPr/>
          <p:nvPr/>
        </p:nvSpPr>
        <p:spPr>
          <a:xfrm>
            <a:off x="6720304" y="2698960"/>
            <a:ext cx="681815" cy="254619"/>
          </a:xfrm>
          <a:prstGeom prst="lef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249059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整合製作</a:t>
            </a:r>
            <a:r>
              <a:rPr lang="en-US" altLang="zh-TW" dirty="0"/>
              <a:t>-Cat M1</a:t>
            </a:r>
            <a:r>
              <a:rPr lang="zh-TW" altLang="en-US" dirty="0"/>
              <a:t>模組組織架構圖</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grpSp>
        <p:nvGrpSpPr>
          <p:cNvPr id="2" name="群組 1">
            <a:extLst>
              <a:ext uri="{FF2B5EF4-FFF2-40B4-BE49-F238E27FC236}">
                <a16:creationId xmlns:a16="http://schemas.microsoft.com/office/drawing/2014/main" id="{ED0F39D8-8F26-7B40-7EB2-3E51089F8891}"/>
              </a:ext>
            </a:extLst>
          </p:cNvPr>
          <p:cNvGrpSpPr/>
          <p:nvPr/>
        </p:nvGrpSpPr>
        <p:grpSpPr>
          <a:xfrm>
            <a:off x="790676" y="1439919"/>
            <a:ext cx="4329877" cy="2845867"/>
            <a:chOff x="580201" y="1193698"/>
            <a:chExt cx="4951315" cy="3254315"/>
          </a:xfrm>
        </p:grpSpPr>
        <p:sp>
          <p:nvSpPr>
            <p:cNvPr id="45" name="矩形 44">
              <a:extLst>
                <a:ext uri="{FF2B5EF4-FFF2-40B4-BE49-F238E27FC236}">
                  <a16:creationId xmlns:a16="http://schemas.microsoft.com/office/drawing/2014/main" id="{C90A2807-9420-8A10-0A2F-6B90D92757D4}"/>
                </a:ext>
              </a:extLst>
            </p:cNvPr>
            <p:cNvSpPr/>
            <p:nvPr/>
          </p:nvSpPr>
          <p:spPr>
            <a:xfrm>
              <a:off x="2282726" y="2086546"/>
              <a:ext cx="2578101" cy="1523686"/>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6" name="文字方塊 45">
              <a:extLst>
                <a:ext uri="{FF2B5EF4-FFF2-40B4-BE49-F238E27FC236}">
                  <a16:creationId xmlns:a16="http://schemas.microsoft.com/office/drawing/2014/main" id="{9C9C5400-9CF4-D486-5FE8-83BFEBCE2558}"/>
                </a:ext>
              </a:extLst>
            </p:cNvPr>
            <p:cNvSpPr txBox="1"/>
            <p:nvPr/>
          </p:nvSpPr>
          <p:spPr>
            <a:xfrm>
              <a:off x="2948975" y="2736066"/>
              <a:ext cx="1377526" cy="246221"/>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Arduino</a:t>
              </a:r>
              <a:r>
                <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微控制器</a:t>
              </a:r>
            </a:p>
          </p:txBody>
        </p:sp>
        <p:sp>
          <p:nvSpPr>
            <p:cNvPr id="47" name="矩形 46">
              <a:extLst>
                <a:ext uri="{FF2B5EF4-FFF2-40B4-BE49-F238E27FC236}">
                  <a16:creationId xmlns:a16="http://schemas.microsoft.com/office/drawing/2014/main" id="{22730091-C5B4-DD9E-329F-39EB8FB5AE52}"/>
                </a:ext>
              </a:extLst>
            </p:cNvPr>
            <p:cNvSpPr/>
            <p:nvPr/>
          </p:nvSpPr>
          <p:spPr>
            <a:xfrm>
              <a:off x="3458803" y="2086545"/>
              <a:ext cx="1402024" cy="30717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數位腳位</a:t>
              </a:r>
            </a:p>
          </p:txBody>
        </p:sp>
        <p:sp>
          <p:nvSpPr>
            <p:cNvPr id="48" name="矩形 47">
              <a:extLst>
                <a:ext uri="{FF2B5EF4-FFF2-40B4-BE49-F238E27FC236}">
                  <a16:creationId xmlns:a16="http://schemas.microsoft.com/office/drawing/2014/main" id="{803C17D8-9375-37F6-2DD2-DC9107701C9D}"/>
                </a:ext>
              </a:extLst>
            </p:cNvPr>
            <p:cNvSpPr/>
            <p:nvPr/>
          </p:nvSpPr>
          <p:spPr>
            <a:xfrm>
              <a:off x="3458803" y="3315416"/>
              <a:ext cx="1402024" cy="29481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類比腳位</a:t>
              </a:r>
            </a:p>
          </p:txBody>
        </p:sp>
        <p:sp>
          <p:nvSpPr>
            <p:cNvPr id="49" name="矩形 48">
              <a:extLst>
                <a:ext uri="{FF2B5EF4-FFF2-40B4-BE49-F238E27FC236}">
                  <a16:creationId xmlns:a16="http://schemas.microsoft.com/office/drawing/2014/main" id="{D5F7C68E-C059-E3A1-6857-5E7A334D9259}"/>
                </a:ext>
              </a:extLst>
            </p:cNvPr>
            <p:cNvSpPr/>
            <p:nvPr/>
          </p:nvSpPr>
          <p:spPr>
            <a:xfrm>
              <a:off x="2282726" y="2518486"/>
              <a:ext cx="249120" cy="79693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電源</a:t>
              </a:r>
            </a:p>
          </p:txBody>
        </p:sp>
        <p:sp>
          <p:nvSpPr>
            <p:cNvPr id="50" name="矩形 49">
              <a:extLst>
                <a:ext uri="{FF2B5EF4-FFF2-40B4-BE49-F238E27FC236}">
                  <a16:creationId xmlns:a16="http://schemas.microsoft.com/office/drawing/2014/main" id="{3FB3B198-8F37-FF77-48F8-8565F5462732}"/>
                </a:ext>
              </a:extLst>
            </p:cNvPr>
            <p:cNvSpPr/>
            <p:nvPr/>
          </p:nvSpPr>
          <p:spPr>
            <a:xfrm>
              <a:off x="4024646" y="1193699"/>
              <a:ext cx="1506870" cy="451250"/>
            </a:xfrm>
            <a:prstGeom prst="rect">
              <a:avLst/>
            </a:prstGeom>
            <a:solidFill>
              <a:srgbClr val="A5A5A5">
                <a:alpha val="45000"/>
              </a:srgbClr>
            </a:solidFill>
            <a:ln w="19050" cap="flat" cmpd="sng" algn="ctr">
              <a:solidFill>
                <a:srgbClr val="FF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無線通訊傳輸器</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CatM1</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1" name="矩形 50">
              <a:extLst>
                <a:ext uri="{FF2B5EF4-FFF2-40B4-BE49-F238E27FC236}">
                  <a16:creationId xmlns:a16="http://schemas.microsoft.com/office/drawing/2014/main" id="{C9523B6A-C7E0-3F78-9F2C-CBD56E77BFE5}"/>
                </a:ext>
              </a:extLst>
            </p:cNvPr>
            <p:cNvSpPr/>
            <p:nvPr/>
          </p:nvSpPr>
          <p:spPr>
            <a:xfrm>
              <a:off x="1775713" y="3996763"/>
              <a:ext cx="1653268" cy="45125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應變計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BF350-3AA</a:t>
              </a:r>
            </a:p>
          </p:txBody>
        </p:sp>
        <p:sp>
          <p:nvSpPr>
            <p:cNvPr id="52" name="矩形 51">
              <a:extLst>
                <a:ext uri="{FF2B5EF4-FFF2-40B4-BE49-F238E27FC236}">
                  <a16:creationId xmlns:a16="http://schemas.microsoft.com/office/drawing/2014/main" id="{01510E93-9E45-FC58-C017-6DF0B751DADB}"/>
                </a:ext>
              </a:extLst>
            </p:cNvPr>
            <p:cNvSpPr/>
            <p:nvPr/>
          </p:nvSpPr>
          <p:spPr>
            <a:xfrm>
              <a:off x="3658305" y="3996763"/>
              <a:ext cx="1653268" cy="451250"/>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加速計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MPU6050</a:t>
              </a:r>
            </a:p>
          </p:txBody>
        </p:sp>
        <p:sp>
          <p:nvSpPr>
            <p:cNvPr id="53" name="矩形 52">
              <a:extLst>
                <a:ext uri="{FF2B5EF4-FFF2-40B4-BE49-F238E27FC236}">
                  <a16:creationId xmlns:a16="http://schemas.microsoft.com/office/drawing/2014/main" id="{52C4A4D3-FF09-2A8F-6C76-53AF20532D02}"/>
                </a:ext>
              </a:extLst>
            </p:cNvPr>
            <p:cNvSpPr/>
            <p:nvPr/>
          </p:nvSpPr>
          <p:spPr>
            <a:xfrm>
              <a:off x="1640998" y="1193698"/>
              <a:ext cx="1653268" cy="451250"/>
            </a:xfrm>
            <a:prstGeom prst="rect">
              <a:avLst/>
            </a:prstGeom>
            <a:solidFill>
              <a:srgbClr val="ED7D3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重量感測器</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KSM133/HX711</a:t>
              </a:r>
            </a:p>
          </p:txBody>
        </p:sp>
        <p:sp>
          <p:nvSpPr>
            <p:cNvPr id="54" name="矩形 53">
              <a:extLst>
                <a:ext uri="{FF2B5EF4-FFF2-40B4-BE49-F238E27FC236}">
                  <a16:creationId xmlns:a16="http://schemas.microsoft.com/office/drawing/2014/main" id="{E070096F-F54C-3864-C75A-74742BEFBB47}"/>
                </a:ext>
              </a:extLst>
            </p:cNvPr>
            <p:cNvSpPr/>
            <p:nvPr/>
          </p:nvSpPr>
          <p:spPr>
            <a:xfrm>
              <a:off x="580201" y="2393720"/>
              <a:ext cx="1114486" cy="451250"/>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2.5W 5.5V</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太陽能板</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5" name="矩形 54">
              <a:extLst>
                <a:ext uri="{FF2B5EF4-FFF2-40B4-BE49-F238E27FC236}">
                  <a16:creationId xmlns:a16="http://schemas.microsoft.com/office/drawing/2014/main" id="{3F74CE70-B46D-920A-7277-3BA27918E9F9}"/>
                </a:ext>
              </a:extLst>
            </p:cNvPr>
            <p:cNvSpPr/>
            <p:nvPr/>
          </p:nvSpPr>
          <p:spPr>
            <a:xfrm>
              <a:off x="580201" y="3036592"/>
              <a:ext cx="1114487" cy="451250"/>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電瓶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TTZ10S </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56" name="接點: 肘形 55">
              <a:extLst>
                <a:ext uri="{FF2B5EF4-FFF2-40B4-BE49-F238E27FC236}">
                  <a16:creationId xmlns:a16="http://schemas.microsoft.com/office/drawing/2014/main" id="{B12E3392-17BC-50B0-7B63-627B9F75B2F5}"/>
                </a:ext>
              </a:extLst>
            </p:cNvPr>
            <p:cNvCxnSpPr>
              <a:cxnSpLocks/>
              <a:stCxn id="54" idx="3"/>
            </p:cNvCxnSpPr>
            <p:nvPr/>
          </p:nvCxnSpPr>
          <p:spPr>
            <a:xfrm>
              <a:off x="1694687" y="2619344"/>
              <a:ext cx="588039" cy="224230"/>
            </a:xfrm>
            <a:prstGeom prst="bentConnector3">
              <a:avLst/>
            </a:prstGeom>
            <a:noFill/>
            <a:ln w="12700" cap="flat" cmpd="sng" algn="ctr">
              <a:solidFill>
                <a:srgbClr val="4472C4"/>
              </a:solidFill>
              <a:prstDash val="solid"/>
              <a:miter lim="800000"/>
            </a:ln>
            <a:effectLst/>
          </p:spPr>
        </p:cxnSp>
        <p:cxnSp>
          <p:nvCxnSpPr>
            <p:cNvPr id="57" name="接點: 肘形 56">
              <a:extLst>
                <a:ext uri="{FF2B5EF4-FFF2-40B4-BE49-F238E27FC236}">
                  <a16:creationId xmlns:a16="http://schemas.microsoft.com/office/drawing/2014/main" id="{002301B1-E032-9432-A631-2ECF67B63FEA}"/>
                </a:ext>
              </a:extLst>
            </p:cNvPr>
            <p:cNvCxnSpPr>
              <a:cxnSpLocks/>
              <a:stCxn id="55" idx="3"/>
            </p:cNvCxnSpPr>
            <p:nvPr/>
          </p:nvCxnSpPr>
          <p:spPr>
            <a:xfrm flipV="1">
              <a:off x="1694687" y="3035197"/>
              <a:ext cx="588038" cy="227020"/>
            </a:xfrm>
            <a:prstGeom prst="bentConnector3">
              <a:avLst/>
            </a:prstGeom>
            <a:noFill/>
            <a:ln w="12700" cap="flat" cmpd="sng" algn="ctr">
              <a:solidFill>
                <a:srgbClr val="4472C4"/>
              </a:solidFill>
              <a:prstDash val="solid"/>
              <a:miter lim="800000"/>
            </a:ln>
            <a:effectLst/>
          </p:spPr>
        </p:cxnSp>
        <p:cxnSp>
          <p:nvCxnSpPr>
            <p:cNvPr id="58" name="接點: 肘形 57">
              <a:extLst>
                <a:ext uri="{FF2B5EF4-FFF2-40B4-BE49-F238E27FC236}">
                  <a16:creationId xmlns:a16="http://schemas.microsoft.com/office/drawing/2014/main" id="{074FE309-A94A-2BB3-F9D7-12DE174129FF}"/>
                </a:ext>
              </a:extLst>
            </p:cNvPr>
            <p:cNvCxnSpPr>
              <a:cxnSpLocks/>
            </p:cNvCxnSpPr>
            <p:nvPr/>
          </p:nvCxnSpPr>
          <p:spPr>
            <a:xfrm rot="16200000" flipV="1">
              <a:off x="4238708" y="3640934"/>
              <a:ext cx="371617" cy="325125"/>
            </a:xfrm>
            <a:prstGeom prst="bentConnector3">
              <a:avLst>
                <a:gd name="adj1" fmla="val 50000"/>
              </a:avLst>
            </a:prstGeom>
            <a:noFill/>
            <a:ln w="12700" cap="flat" cmpd="sng" algn="ctr">
              <a:solidFill>
                <a:srgbClr val="4472C4"/>
              </a:solidFill>
              <a:prstDash val="solid"/>
              <a:miter lim="800000"/>
            </a:ln>
            <a:effectLst/>
          </p:spPr>
        </p:cxnSp>
        <p:cxnSp>
          <p:nvCxnSpPr>
            <p:cNvPr id="59" name="接點: 肘形 58">
              <a:extLst>
                <a:ext uri="{FF2B5EF4-FFF2-40B4-BE49-F238E27FC236}">
                  <a16:creationId xmlns:a16="http://schemas.microsoft.com/office/drawing/2014/main" id="{EE49F7FD-DE32-7A11-1837-7D186AE6DCBC}"/>
                </a:ext>
              </a:extLst>
            </p:cNvPr>
            <p:cNvCxnSpPr>
              <a:cxnSpLocks/>
              <a:stCxn id="51" idx="0"/>
              <a:endCxn id="48" idx="2"/>
            </p:cNvCxnSpPr>
            <p:nvPr/>
          </p:nvCxnSpPr>
          <p:spPr>
            <a:xfrm rot="5400000" flipH="1" flipV="1">
              <a:off x="3187815" y="3024763"/>
              <a:ext cx="386532" cy="1557468"/>
            </a:xfrm>
            <a:prstGeom prst="bentConnector3">
              <a:avLst>
                <a:gd name="adj1" fmla="val 50000"/>
              </a:avLst>
            </a:prstGeom>
            <a:noFill/>
            <a:ln w="12700" cap="flat" cmpd="sng" algn="ctr">
              <a:solidFill>
                <a:srgbClr val="4472C4"/>
              </a:solidFill>
              <a:prstDash val="solid"/>
              <a:miter lim="800000"/>
            </a:ln>
            <a:effectLst/>
          </p:spPr>
        </p:cxnSp>
        <p:cxnSp>
          <p:nvCxnSpPr>
            <p:cNvPr id="60" name="接點: 肘形 59">
              <a:extLst>
                <a:ext uri="{FF2B5EF4-FFF2-40B4-BE49-F238E27FC236}">
                  <a16:creationId xmlns:a16="http://schemas.microsoft.com/office/drawing/2014/main" id="{DC6E45C2-CB22-4A72-FB22-2BFCAFF0C289}"/>
                </a:ext>
              </a:extLst>
            </p:cNvPr>
            <p:cNvCxnSpPr>
              <a:cxnSpLocks/>
              <a:stCxn id="47" idx="0"/>
              <a:endCxn id="53" idx="2"/>
            </p:cNvCxnSpPr>
            <p:nvPr/>
          </p:nvCxnSpPr>
          <p:spPr>
            <a:xfrm rot="16200000" flipV="1">
              <a:off x="3092925" y="1019655"/>
              <a:ext cx="441596" cy="1692183"/>
            </a:xfrm>
            <a:prstGeom prst="bentConnector3">
              <a:avLst>
                <a:gd name="adj1" fmla="val 50000"/>
              </a:avLst>
            </a:prstGeom>
            <a:noFill/>
            <a:ln w="12700" cap="flat" cmpd="sng" algn="ctr">
              <a:solidFill>
                <a:srgbClr val="4472C4"/>
              </a:solidFill>
              <a:prstDash val="solid"/>
              <a:miter lim="800000"/>
            </a:ln>
            <a:effectLst/>
          </p:spPr>
        </p:cxnSp>
        <p:cxnSp>
          <p:nvCxnSpPr>
            <p:cNvPr id="95" name="接點: 肘形 94">
              <a:extLst>
                <a:ext uri="{FF2B5EF4-FFF2-40B4-BE49-F238E27FC236}">
                  <a16:creationId xmlns:a16="http://schemas.microsoft.com/office/drawing/2014/main" id="{212ACDB8-1F6A-44EC-F5F8-FE5DD58033A8}"/>
                </a:ext>
              </a:extLst>
            </p:cNvPr>
            <p:cNvCxnSpPr>
              <a:cxnSpLocks/>
            </p:cNvCxnSpPr>
            <p:nvPr/>
          </p:nvCxnSpPr>
          <p:spPr>
            <a:xfrm rot="5400000" flipH="1" flipV="1">
              <a:off x="4324817" y="1556612"/>
              <a:ext cx="441596" cy="618267"/>
            </a:xfrm>
            <a:prstGeom prst="bentConnector3">
              <a:avLst>
                <a:gd name="adj1" fmla="val 50000"/>
              </a:avLst>
            </a:prstGeom>
            <a:noFill/>
            <a:ln w="12700" cap="flat" cmpd="sng" algn="ctr">
              <a:solidFill>
                <a:srgbClr val="4472C4"/>
              </a:solidFill>
              <a:prstDash val="solid"/>
              <a:miter lim="800000"/>
            </a:ln>
            <a:effectLst/>
          </p:spPr>
        </p:cxnSp>
      </p:grpSp>
      <p:sp>
        <p:nvSpPr>
          <p:cNvPr id="96" name="矩形 95">
            <a:extLst>
              <a:ext uri="{FF2B5EF4-FFF2-40B4-BE49-F238E27FC236}">
                <a16:creationId xmlns:a16="http://schemas.microsoft.com/office/drawing/2014/main" id="{F6312D3E-0F29-4CFE-0539-D2EC054A0A5E}"/>
              </a:ext>
            </a:extLst>
          </p:cNvPr>
          <p:cNvSpPr/>
          <p:nvPr/>
        </p:nvSpPr>
        <p:spPr>
          <a:xfrm>
            <a:off x="6769213" y="1865746"/>
            <a:ext cx="1261253" cy="37303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7" name="文字方塊 96">
            <a:extLst>
              <a:ext uri="{FF2B5EF4-FFF2-40B4-BE49-F238E27FC236}">
                <a16:creationId xmlns:a16="http://schemas.microsoft.com/office/drawing/2014/main" id="{09B91CBB-A29D-4BAC-17C5-6619532B38C9}"/>
              </a:ext>
            </a:extLst>
          </p:cNvPr>
          <p:cNvSpPr txBox="1"/>
          <p:nvPr/>
        </p:nvSpPr>
        <p:spPr>
          <a:xfrm>
            <a:off x="7063950" y="1924392"/>
            <a:ext cx="869033"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室內主機</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98" name="文字方塊 97">
            <a:extLst>
              <a:ext uri="{FF2B5EF4-FFF2-40B4-BE49-F238E27FC236}">
                <a16:creationId xmlns:a16="http://schemas.microsoft.com/office/drawing/2014/main" id="{C6ADD6FE-F270-B14E-D332-D59238A8487A}"/>
              </a:ext>
            </a:extLst>
          </p:cNvPr>
          <p:cNvSpPr txBox="1"/>
          <p:nvPr/>
        </p:nvSpPr>
        <p:spPr>
          <a:xfrm>
            <a:off x="6842605" y="4414721"/>
            <a:ext cx="1226332"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置於學校</a:t>
            </a:r>
          </a:p>
        </p:txBody>
      </p:sp>
      <p:pic>
        <p:nvPicPr>
          <p:cNvPr id="100" name="Picture 2" descr="台式电脑图片免费下载_PNG素材_编号vn2igo9d5_图精灵">
            <a:extLst>
              <a:ext uri="{FF2B5EF4-FFF2-40B4-BE49-F238E27FC236}">
                <a16:creationId xmlns:a16="http://schemas.microsoft.com/office/drawing/2014/main" id="{4A07BAD4-9151-2666-9881-CD8145D2F1A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402" t="22478" r="7503" b="18141"/>
          <a:stretch/>
        </p:blipFill>
        <p:spPr bwMode="auto">
          <a:xfrm>
            <a:off x="6861274" y="2542283"/>
            <a:ext cx="1316179" cy="933516"/>
          </a:xfrm>
          <a:prstGeom prst="rect">
            <a:avLst/>
          </a:prstGeom>
          <a:noFill/>
          <a:extLst>
            <a:ext uri="{909E8E84-426E-40DD-AFC4-6F175D3DCCD1}">
              <a14:hiddenFill xmlns:a14="http://schemas.microsoft.com/office/drawing/2010/main">
                <a:solidFill>
                  <a:srgbClr val="FFFFFF"/>
                </a:solidFill>
              </a14:hiddenFill>
            </a:ext>
          </a:extLst>
        </p:spPr>
      </p:pic>
      <p:sp>
        <p:nvSpPr>
          <p:cNvPr id="101" name="文字方塊 100">
            <a:extLst>
              <a:ext uri="{FF2B5EF4-FFF2-40B4-BE49-F238E27FC236}">
                <a16:creationId xmlns:a16="http://schemas.microsoft.com/office/drawing/2014/main" id="{AF16EA4C-E91E-2A4F-5A77-B5E29907A459}"/>
              </a:ext>
            </a:extLst>
          </p:cNvPr>
          <p:cNvSpPr txBox="1"/>
          <p:nvPr/>
        </p:nvSpPr>
        <p:spPr>
          <a:xfrm>
            <a:off x="2694820" y="4436445"/>
            <a:ext cx="1226332" cy="40011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軌道區</a:t>
            </a:r>
          </a:p>
        </p:txBody>
      </p:sp>
      <p:sp>
        <p:nvSpPr>
          <p:cNvPr id="102" name="文字方塊 101">
            <a:extLst>
              <a:ext uri="{FF2B5EF4-FFF2-40B4-BE49-F238E27FC236}">
                <a16:creationId xmlns:a16="http://schemas.microsoft.com/office/drawing/2014/main" id="{41F8A9B1-3F63-1D71-E696-E6FC0AA0B2E7}"/>
              </a:ext>
            </a:extLst>
          </p:cNvPr>
          <p:cNvSpPr txBox="1"/>
          <p:nvPr/>
        </p:nvSpPr>
        <p:spPr>
          <a:xfrm>
            <a:off x="5900552" y="3098193"/>
            <a:ext cx="241792" cy="86177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無線傳輸</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103" name="圖片 102">
            <a:extLst>
              <a:ext uri="{FF2B5EF4-FFF2-40B4-BE49-F238E27FC236}">
                <a16:creationId xmlns:a16="http://schemas.microsoft.com/office/drawing/2014/main" id="{EAEF7241-D583-4623-5B04-78F79E639E5A}"/>
              </a:ext>
            </a:extLst>
          </p:cNvPr>
          <p:cNvPicPr>
            <a:picLocks noChangeAspect="1"/>
          </p:cNvPicPr>
          <p:nvPr/>
        </p:nvPicPr>
        <p:blipFill>
          <a:blip r:embed="rId11"/>
          <a:stretch>
            <a:fillRect/>
          </a:stretch>
        </p:blipFill>
        <p:spPr>
          <a:xfrm>
            <a:off x="6779951" y="1865746"/>
            <a:ext cx="373033" cy="373033"/>
          </a:xfrm>
          <a:prstGeom prst="rect">
            <a:avLst/>
          </a:prstGeom>
        </p:spPr>
      </p:pic>
      <p:sp>
        <p:nvSpPr>
          <p:cNvPr id="3" name="箭號: 向右 2">
            <a:extLst>
              <a:ext uri="{FF2B5EF4-FFF2-40B4-BE49-F238E27FC236}">
                <a16:creationId xmlns:a16="http://schemas.microsoft.com/office/drawing/2014/main" id="{6AC5F239-FD77-AD13-BE03-6A2CF56FEEEA}"/>
              </a:ext>
            </a:extLst>
          </p:cNvPr>
          <p:cNvSpPr/>
          <p:nvPr/>
        </p:nvSpPr>
        <p:spPr>
          <a:xfrm>
            <a:off x="5723094" y="2823282"/>
            <a:ext cx="596708" cy="254619"/>
          </a:xfrm>
          <a:prstGeom prs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139285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12" name="圖片 11">
            <a:extLst>
              <a:ext uri="{FF2B5EF4-FFF2-40B4-BE49-F238E27FC236}">
                <a16:creationId xmlns:a16="http://schemas.microsoft.com/office/drawing/2014/main" id="{90D76F11-C39A-02B5-AE23-0C651F05DFCB}"/>
              </a:ext>
            </a:extLst>
          </p:cNvPr>
          <p:cNvPicPr>
            <a:picLocks noChangeAspect="1"/>
          </p:cNvPicPr>
          <p:nvPr/>
        </p:nvPicPr>
        <p:blipFill rotWithShape="1">
          <a:blip r:embed="rId3"/>
          <a:srcRect t="1644"/>
          <a:stretch/>
        </p:blipFill>
        <p:spPr>
          <a:xfrm>
            <a:off x="38600" y="1182089"/>
            <a:ext cx="4313120" cy="3949802"/>
          </a:xfrm>
          <a:prstGeom prst="rect">
            <a:avLst/>
          </a:prstGeom>
        </p:spPr>
      </p:pic>
      <p:sp>
        <p:nvSpPr>
          <p:cNvPr id="24" name="手繪多邊形: 圖案 23">
            <a:extLst>
              <a:ext uri="{FF2B5EF4-FFF2-40B4-BE49-F238E27FC236}">
                <a16:creationId xmlns:a16="http://schemas.microsoft.com/office/drawing/2014/main" id="{2221C0B0-0BDB-4FA0-8B14-932679E62F72}"/>
              </a:ext>
            </a:extLst>
          </p:cNvPr>
          <p:cNvSpPr/>
          <p:nvPr/>
        </p:nvSpPr>
        <p:spPr>
          <a:xfrm>
            <a:off x="518160" y="1325880"/>
            <a:ext cx="3771900" cy="3779520"/>
          </a:xfrm>
          <a:custGeom>
            <a:avLst/>
            <a:gdLst>
              <a:gd name="connsiteX0" fmla="*/ 3771900 w 3771900"/>
              <a:gd name="connsiteY0" fmla="*/ 0 h 3779520"/>
              <a:gd name="connsiteX1" fmla="*/ 1226820 w 3771900"/>
              <a:gd name="connsiteY1" fmla="*/ 2446020 h 3779520"/>
              <a:gd name="connsiteX2" fmla="*/ 0 w 3771900"/>
              <a:gd name="connsiteY2" fmla="*/ 3779520 h 3779520"/>
              <a:gd name="connsiteX0" fmla="*/ 3771900 w 3771900"/>
              <a:gd name="connsiteY0" fmla="*/ 0 h 3779520"/>
              <a:gd name="connsiteX1" fmla="*/ 1226820 w 3771900"/>
              <a:gd name="connsiteY1" fmla="*/ 2446020 h 3779520"/>
              <a:gd name="connsiteX2" fmla="*/ 0 w 3771900"/>
              <a:gd name="connsiteY2" fmla="*/ 3779520 h 3779520"/>
              <a:gd name="connsiteX0" fmla="*/ 3771900 w 3771900"/>
              <a:gd name="connsiteY0" fmla="*/ 0 h 3779520"/>
              <a:gd name="connsiteX1" fmla="*/ 1226820 w 3771900"/>
              <a:gd name="connsiteY1" fmla="*/ 2446020 h 3779520"/>
              <a:gd name="connsiteX2" fmla="*/ 0 w 3771900"/>
              <a:gd name="connsiteY2" fmla="*/ 3779520 h 3779520"/>
            </a:gdLst>
            <a:ahLst/>
            <a:cxnLst>
              <a:cxn ang="0">
                <a:pos x="connsiteX0" y="connsiteY0"/>
              </a:cxn>
              <a:cxn ang="0">
                <a:pos x="connsiteX1" y="connsiteY1"/>
              </a:cxn>
              <a:cxn ang="0">
                <a:pos x="connsiteX2" y="connsiteY2"/>
              </a:cxn>
            </a:cxnLst>
            <a:rect l="l" t="t" r="r" b="b"/>
            <a:pathLst>
              <a:path w="3771900" h="3779520">
                <a:moveTo>
                  <a:pt x="3771900" y="0"/>
                </a:moveTo>
                <a:cubicBezTo>
                  <a:pt x="2813685" y="908050"/>
                  <a:pt x="1946910" y="1717040"/>
                  <a:pt x="1226820" y="2446020"/>
                </a:cubicBezTo>
                <a:cubicBezTo>
                  <a:pt x="598170" y="3075940"/>
                  <a:pt x="299085" y="3427730"/>
                  <a:pt x="0" y="3779520"/>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現地安裝</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grpSp>
        <p:nvGrpSpPr>
          <p:cNvPr id="13" name="群組 12">
            <a:extLst>
              <a:ext uri="{FF2B5EF4-FFF2-40B4-BE49-F238E27FC236}">
                <a16:creationId xmlns:a16="http://schemas.microsoft.com/office/drawing/2014/main" id="{4EC32521-1701-620A-7167-AA908F535B31}"/>
              </a:ext>
            </a:extLst>
          </p:cNvPr>
          <p:cNvGrpSpPr/>
          <p:nvPr/>
        </p:nvGrpSpPr>
        <p:grpSpPr>
          <a:xfrm>
            <a:off x="4351720" y="505494"/>
            <a:ext cx="4838373" cy="2524922"/>
            <a:chOff x="224272" y="1462482"/>
            <a:chExt cx="5633707" cy="2939970"/>
          </a:xfrm>
        </p:grpSpPr>
        <p:grpSp>
          <p:nvGrpSpPr>
            <p:cNvPr id="4" name="群組 3">
              <a:extLst>
                <a:ext uri="{FF2B5EF4-FFF2-40B4-BE49-F238E27FC236}">
                  <a16:creationId xmlns:a16="http://schemas.microsoft.com/office/drawing/2014/main" id="{018C20EA-353D-E86C-BA36-195CF6BD9CDD}"/>
                </a:ext>
              </a:extLst>
            </p:cNvPr>
            <p:cNvGrpSpPr/>
            <p:nvPr/>
          </p:nvGrpSpPr>
          <p:grpSpPr>
            <a:xfrm>
              <a:off x="224272" y="1462482"/>
              <a:ext cx="5633707" cy="2939970"/>
              <a:chOff x="1384722" y="1110555"/>
              <a:chExt cx="7963779" cy="4155926"/>
            </a:xfrm>
          </p:grpSpPr>
          <p:pic>
            <p:nvPicPr>
              <p:cNvPr id="33" name="圖片 32">
                <a:extLst>
                  <a:ext uri="{FF2B5EF4-FFF2-40B4-BE49-F238E27FC236}">
                    <a16:creationId xmlns:a16="http://schemas.microsoft.com/office/drawing/2014/main" id="{68351E9C-3BE6-3031-2D0E-354AF244FB2D}"/>
                  </a:ext>
                </a:extLst>
              </p:cNvPr>
              <p:cNvPicPr>
                <a:picLocks noChangeAspect="1"/>
              </p:cNvPicPr>
              <p:nvPr/>
            </p:nvPicPr>
            <p:blipFill rotWithShape="1">
              <a:blip r:embed="rId11">
                <a:extLst>
                  <a:ext uri="{28A0092B-C50C-407E-A947-70E740481C1C}">
                    <a14:useLocalDpi xmlns:a14="http://schemas.microsoft.com/office/drawing/2010/main" val="0"/>
                  </a:ext>
                </a:extLst>
              </a:blip>
              <a:srcRect r="8950" b="36648"/>
              <a:stretch/>
            </p:blipFill>
            <p:spPr bwMode="auto">
              <a:xfrm>
                <a:off x="1384722" y="1110555"/>
                <a:ext cx="7963779" cy="4155926"/>
              </a:xfrm>
              <a:prstGeom prst="rect">
                <a:avLst/>
              </a:prstGeom>
              <a:noFill/>
              <a:ln>
                <a:noFill/>
              </a:ln>
              <a:extLst>
                <a:ext uri="{53640926-AAD7-44D8-BBD7-CCE9431645EC}">
                  <a14:shadowObscured xmlns:a14="http://schemas.microsoft.com/office/drawing/2010/main"/>
                </a:ext>
              </a:extLst>
            </p:spPr>
          </p:pic>
          <p:sp>
            <p:nvSpPr>
              <p:cNvPr id="34" name="文字方塊 33">
                <a:extLst>
                  <a:ext uri="{FF2B5EF4-FFF2-40B4-BE49-F238E27FC236}">
                    <a16:creationId xmlns:a16="http://schemas.microsoft.com/office/drawing/2014/main" id="{67641695-E5C0-A385-963D-58316FFCDC0C}"/>
                  </a:ext>
                </a:extLst>
              </p:cNvPr>
              <p:cNvSpPr txBox="1"/>
              <p:nvPr/>
            </p:nvSpPr>
            <p:spPr>
              <a:xfrm>
                <a:off x="2367066" y="3466500"/>
                <a:ext cx="952865" cy="348057"/>
              </a:xfrm>
              <a:prstGeom prst="rect">
                <a:avLst/>
              </a:prstGeom>
              <a:solidFill>
                <a:srgbClr val="92D050"/>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西正線</a:t>
                </a:r>
              </a:p>
            </p:txBody>
          </p:sp>
          <p:sp>
            <p:nvSpPr>
              <p:cNvPr id="35" name="文字方塊 34">
                <a:extLst>
                  <a:ext uri="{FF2B5EF4-FFF2-40B4-BE49-F238E27FC236}">
                    <a16:creationId xmlns:a16="http://schemas.microsoft.com/office/drawing/2014/main" id="{E3563D25-0ECB-9A86-F2AF-1E8016B4BB54}"/>
                  </a:ext>
                </a:extLst>
              </p:cNvPr>
              <p:cNvSpPr txBox="1"/>
              <p:nvPr/>
            </p:nvSpPr>
            <p:spPr>
              <a:xfrm>
                <a:off x="2367066" y="2390055"/>
                <a:ext cx="952865" cy="348057"/>
              </a:xfrm>
              <a:prstGeom prst="rect">
                <a:avLst/>
              </a:prstGeom>
              <a:solidFill>
                <a:srgbClr val="92D050"/>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東正線</a:t>
                </a:r>
              </a:p>
            </p:txBody>
          </p:sp>
          <p:sp>
            <p:nvSpPr>
              <p:cNvPr id="36" name="文字方塊 35">
                <a:extLst>
                  <a:ext uri="{FF2B5EF4-FFF2-40B4-BE49-F238E27FC236}">
                    <a16:creationId xmlns:a16="http://schemas.microsoft.com/office/drawing/2014/main" id="{C045D2BA-7737-60C5-134E-3C50FE0D292A}"/>
                  </a:ext>
                </a:extLst>
              </p:cNvPr>
              <p:cNvSpPr txBox="1"/>
              <p:nvPr/>
            </p:nvSpPr>
            <p:spPr>
              <a:xfrm>
                <a:off x="1759351" y="1247780"/>
                <a:ext cx="1084147" cy="348057"/>
              </a:xfrm>
              <a:prstGeom prst="rect">
                <a:avLst/>
              </a:prstGeom>
              <a:solidFill>
                <a:srgbClr val="70AD47">
                  <a:lumMod val="20000"/>
                  <a:lumOff val="80000"/>
                </a:srgbClr>
              </a:solidFill>
              <a:ln w="12700" cap="flat" cmpd="sng" algn="ctr">
                <a:noFill/>
                <a:prstDash val="solid"/>
                <a:miter lim="800000"/>
              </a:ln>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往北</a:t>
                </a:r>
              </a:p>
            </p:txBody>
          </p:sp>
          <p:sp>
            <p:nvSpPr>
              <p:cNvPr id="37" name="箭號: 向右 36">
                <a:extLst>
                  <a:ext uri="{FF2B5EF4-FFF2-40B4-BE49-F238E27FC236}">
                    <a16:creationId xmlns:a16="http://schemas.microsoft.com/office/drawing/2014/main" id="{8C3D43B0-DA0F-A299-D29E-CEBBDD8B405D}"/>
                  </a:ext>
                </a:extLst>
              </p:cNvPr>
              <p:cNvSpPr/>
              <p:nvPr/>
            </p:nvSpPr>
            <p:spPr>
              <a:xfrm rot="10800000">
                <a:off x="1857670" y="1283712"/>
                <a:ext cx="332060" cy="31498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8" name="文字方塊 37">
                <a:extLst>
                  <a:ext uri="{FF2B5EF4-FFF2-40B4-BE49-F238E27FC236}">
                    <a16:creationId xmlns:a16="http://schemas.microsoft.com/office/drawing/2014/main" id="{5BC94DBE-1884-E410-4070-44E89F3DC200}"/>
                  </a:ext>
                </a:extLst>
              </p:cNvPr>
              <p:cNvSpPr txBox="1"/>
              <p:nvPr/>
            </p:nvSpPr>
            <p:spPr>
              <a:xfrm>
                <a:off x="8049166" y="1247780"/>
                <a:ext cx="1084147" cy="348057"/>
              </a:xfrm>
              <a:prstGeom prst="rect">
                <a:avLst/>
              </a:prstGeom>
              <a:solidFill>
                <a:srgbClr val="70AD47">
                  <a:lumMod val="20000"/>
                  <a:lumOff val="80000"/>
                </a:srgb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往南</a:t>
                </a:r>
              </a:p>
            </p:txBody>
          </p:sp>
          <p:sp>
            <p:nvSpPr>
              <p:cNvPr id="39" name="箭號: 向右 38">
                <a:extLst>
                  <a:ext uri="{FF2B5EF4-FFF2-40B4-BE49-F238E27FC236}">
                    <a16:creationId xmlns:a16="http://schemas.microsoft.com/office/drawing/2014/main" id="{7DB2B43D-A786-4B48-3BD8-E1B88DD41D95}"/>
                  </a:ext>
                </a:extLst>
              </p:cNvPr>
              <p:cNvSpPr/>
              <p:nvPr/>
            </p:nvSpPr>
            <p:spPr>
              <a:xfrm rot="10800000" flipH="1">
                <a:off x="8732700" y="1270771"/>
                <a:ext cx="332060" cy="31498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文字方塊 39">
                <a:extLst>
                  <a:ext uri="{FF2B5EF4-FFF2-40B4-BE49-F238E27FC236}">
                    <a16:creationId xmlns:a16="http://schemas.microsoft.com/office/drawing/2014/main" id="{C568F863-370B-529A-F2B1-F756DEB678FC}"/>
                  </a:ext>
                </a:extLst>
              </p:cNvPr>
              <p:cNvSpPr txBox="1"/>
              <p:nvPr/>
            </p:nvSpPr>
            <p:spPr>
              <a:xfrm>
                <a:off x="6008016" y="3552774"/>
                <a:ext cx="792478" cy="405270"/>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外軌</a:t>
                </a:r>
              </a:p>
            </p:txBody>
          </p:sp>
          <p:sp>
            <p:nvSpPr>
              <p:cNvPr id="41" name="文字方塊 40">
                <a:extLst>
                  <a:ext uri="{FF2B5EF4-FFF2-40B4-BE49-F238E27FC236}">
                    <a16:creationId xmlns:a16="http://schemas.microsoft.com/office/drawing/2014/main" id="{DE665D70-FDA6-79ED-5E8E-937F41E7A889}"/>
                  </a:ext>
                </a:extLst>
              </p:cNvPr>
              <p:cNvSpPr txBox="1"/>
              <p:nvPr/>
            </p:nvSpPr>
            <p:spPr>
              <a:xfrm>
                <a:off x="6653156" y="2227350"/>
                <a:ext cx="792478" cy="405270"/>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內軌</a:t>
                </a:r>
              </a:p>
            </p:txBody>
          </p:sp>
          <p:cxnSp>
            <p:nvCxnSpPr>
              <p:cNvPr id="42" name="接點: 肘形 41">
                <a:extLst>
                  <a:ext uri="{FF2B5EF4-FFF2-40B4-BE49-F238E27FC236}">
                    <a16:creationId xmlns:a16="http://schemas.microsoft.com/office/drawing/2014/main" id="{19054351-796E-7ACD-970B-5A95E1989FFB}"/>
                  </a:ext>
                </a:extLst>
              </p:cNvPr>
              <p:cNvCxnSpPr>
                <a:cxnSpLocks/>
                <a:endCxn id="40" idx="1"/>
              </p:cNvCxnSpPr>
              <p:nvPr/>
            </p:nvCxnSpPr>
            <p:spPr>
              <a:xfrm rot="16200000" flipH="1">
                <a:off x="5655630" y="3403025"/>
                <a:ext cx="378226" cy="326546"/>
              </a:xfrm>
              <a:prstGeom prst="bentConnector2">
                <a:avLst/>
              </a:prstGeom>
              <a:noFill/>
              <a:ln w="28575" cap="flat" cmpd="sng" algn="ctr">
                <a:solidFill>
                  <a:srgbClr val="FF0000"/>
                </a:solidFill>
                <a:prstDash val="solid"/>
                <a:miter lim="800000"/>
                <a:headEnd type="oval"/>
              </a:ln>
              <a:effectLst/>
            </p:spPr>
          </p:cxnSp>
          <p:cxnSp>
            <p:nvCxnSpPr>
              <p:cNvPr id="43" name="接點: 肘形 42">
                <a:extLst>
                  <a:ext uri="{FF2B5EF4-FFF2-40B4-BE49-F238E27FC236}">
                    <a16:creationId xmlns:a16="http://schemas.microsoft.com/office/drawing/2014/main" id="{9FD94C0A-E5C3-BB7C-74A8-C947B442A4D1}"/>
                  </a:ext>
                </a:extLst>
              </p:cNvPr>
              <p:cNvCxnSpPr>
                <a:cxnSpLocks/>
                <a:stCxn id="5" idx="4"/>
                <a:endCxn id="61" idx="1"/>
              </p:cNvCxnSpPr>
              <p:nvPr/>
            </p:nvCxnSpPr>
            <p:spPr>
              <a:xfrm rot="16200000" flipH="1">
                <a:off x="4639272" y="4058014"/>
                <a:ext cx="634113" cy="527210"/>
              </a:xfrm>
              <a:prstGeom prst="bentConnector2">
                <a:avLst/>
              </a:prstGeom>
              <a:noFill/>
              <a:ln w="28575" cap="flat" cmpd="sng" algn="ctr">
                <a:solidFill>
                  <a:srgbClr val="FF0000"/>
                </a:solidFill>
                <a:prstDash val="solid"/>
                <a:miter lim="800000"/>
                <a:headEnd type="oval"/>
              </a:ln>
              <a:effectLst/>
            </p:spPr>
          </p:cxnSp>
          <p:sp>
            <p:nvSpPr>
              <p:cNvPr id="61" name="文字方塊 60">
                <a:extLst>
                  <a:ext uri="{FF2B5EF4-FFF2-40B4-BE49-F238E27FC236}">
                    <a16:creationId xmlns:a16="http://schemas.microsoft.com/office/drawing/2014/main" id="{5EFE4299-A74C-4747-18BC-4A027A320E2E}"/>
                  </a:ext>
                </a:extLst>
              </p:cNvPr>
              <p:cNvSpPr txBox="1"/>
              <p:nvPr/>
            </p:nvSpPr>
            <p:spPr>
              <a:xfrm>
                <a:off x="5219934" y="4436040"/>
                <a:ext cx="1201752" cy="405270"/>
              </a:xfrm>
              <a:prstGeom prst="rect">
                <a:avLst/>
              </a:prstGeom>
              <a:solidFill>
                <a:srgbClr val="FFFF00"/>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安裝位置</a:t>
                </a:r>
              </a:p>
            </p:txBody>
          </p:sp>
          <p:cxnSp>
            <p:nvCxnSpPr>
              <p:cNvPr id="84" name="接點: 肘形 83">
                <a:extLst>
                  <a:ext uri="{FF2B5EF4-FFF2-40B4-BE49-F238E27FC236}">
                    <a16:creationId xmlns:a16="http://schemas.microsoft.com/office/drawing/2014/main" id="{590CFEB2-13D4-7A13-C6B9-2EF372AF6593}"/>
                  </a:ext>
                </a:extLst>
              </p:cNvPr>
              <p:cNvCxnSpPr>
                <a:cxnSpLocks/>
              </p:cNvCxnSpPr>
              <p:nvPr/>
            </p:nvCxnSpPr>
            <p:spPr>
              <a:xfrm flipV="1">
                <a:off x="6008016" y="2411132"/>
                <a:ext cx="651396" cy="501859"/>
              </a:xfrm>
              <a:prstGeom prst="bentConnector3">
                <a:avLst>
                  <a:gd name="adj1" fmla="val -1345"/>
                </a:avLst>
              </a:prstGeom>
              <a:noFill/>
              <a:ln w="28575" cap="flat" cmpd="sng" algn="ctr">
                <a:solidFill>
                  <a:srgbClr val="FF0000"/>
                </a:solidFill>
                <a:prstDash val="solid"/>
                <a:miter lim="800000"/>
                <a:headEnd type="oval"/>
              </a:ln>
              <a:effectLst/>
            </p:spPr>
          </p:cxnSp>
          <p:sp>
            <p:nvSpPr>
              <p:cNvPr id="85" name="文字方塊 84">
                <a:extLst>
                  <a:ext uri="{FF2B5EF4-FFF2-40B4-BE49-F238E27FC236}">
                    <a16:creationId xmlns:a16="http://schemas.microsoft.com/office/drawing/2014/main" id="{715C0318-EB3C-1A63-8263-885B4C8D5EFF}"/>
                  </a:ext>
                </a:extLst>
              </p:cNvPr>
              <p:cNvSpPr txBox="1"/>
              <p:nvPr/>
            </p:nvSpPr>
            <p:spPr>
              <a:xfrm>
                <a:off x="7686352" y="4153259"/>
                <a:ext cx="1482798" cy="911860"/>
              </a:xfrm>
              <a:prstGeom prst="rect">
                <a:avLst/>
              </a:prstGeom>
              <a:solidFill>
                <a:schemeClr val="accent3">
                  <a:lumMod val="20000"/>
                  <a:lumOff val="80000"/>
                </a:scheme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TW" sz="1000" kern="1200" dirty="0">
                    <a:solidFill>
                      <a:prstClr val="black"/>
                    </a:solidFill>
                    <a:latin typeface="微軟正黑體" panose="020B0604030504040204" pitchFamily="34" charset="-120"/>
                    <a:ea typeface="微軟正黑體" panose="020B0604030504040204" pitchFamily="34" charset="-120"/>
                    <a:cs typeface="+mn-cs"/>
                  </a:rPr>
                  <a:t>K396+600</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b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 = 1780m</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b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 = 45mm</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5" name="流程圖: 接點 4">
              <a:extLst>
                <a:ext uri="{FF2B5EF4-FFF2-40B4-BE49-F238E27FC236}">
                  <a16:creationId xmlns:a16="http://schemas.microsoft.com/office/drawing/2014/main" id="{71183491-1B7B-E5F7-C183-F7DB7FD9CFD4}"/>
                </a:ext>
              </a:extLst>
            </p:cNvPr>
            <p:cNvSpPr/>
            <p:nvPr/>
          </p:nvSpPr>
          <p:spPr>
            <a:xfrm>
              <a:off x="2194560" y="2971423"/>
              <a:ext cx="739692" cy="538328"/>
            </a:xfrm>
            <a:prstGeom prst="flowChartConnector">
              <a:avLst/>
            </a:prstGeom>
            <a:solidFill>
              <a:schemeClr val="bg2">
                <a:lumMod val="20000"/>
                <a:lumOff val="80000"/>
                <a:alpha val="55000"/>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google地標符號Google – Lorett">
            <a:extLst>
              <a:ext uri="{FF2B5EF4-FFF2-40B4-BE49-F238E27FC236}">
                <a16:creationId xmlns:a16="http://schemas.microsoft.com/office/drawing/2014/main" id="{1547537A-779C-00C2-0A42-69EBB23C29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8056" y="3249753"/>
            <a:ext cx="534238" cy="534238"/>
          </a:xfrm>
          <a:prstGeom prst="rect">
            <a:avLst/>
          </a:prstGeom>
          <a:noFill/>
          <a:extLst>
            <a:ext uri="{909E8E84-426E-40DD-AFC4-6F175D3DCCD1}">
              <a14:hiddenFill xmlns:a14="http://schemas.microsoft.com/office/drawing/2010/main">
                <a:solidFill>
                  <a:srgbClr val="FFFFFF"/>
                </a:solidFill>
              </a14:hiddenFill>
            </a:ext>
          </a:extLst>
        </p:spPr>
      </p:pic>
      <p:sp>
        <p:nvSpPr>
          <p:cNvPr id="14" name="流程圖: 程序 13">
            <a:extLst>
              <a:ext uri="{FF2B5EF4-FFF2-40B4-BE49-F238E27FC236}">
                <a16:creationId xmlns:a16="http://schemas.microsoft.com/office/drawing/2014/main" id="{6A36A7CB-FAAB-8B0B-5AC0-D74C98A6BFEE}"/>
              </a:ext>
            </a:extLst>
          </p:cNvPr>
          <p:cNvSpPr/>
          <p:nvPr/>
        </p:nvSpPr>
        <p:spPr>
          <a:xfrm rot="19111343">
            <a:off x="2596301" y="2386124"/>
            <a:ext cx="893845" cy="474784"/>
          </a:xfrm>
          <a:prstGeom prst="flowChartProcess">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0000"/>
                </a:solidFill>
                <a:latin typeface="微軟正黑體" panose="020B0604030504040204" pitchFamily="34" charset="-120"/>
                <a:ea typeface="微軟正黑體" panose="020B0604030504040204" pitchFamily="34" charset="-120"/>
              </a:rPr>
              <a:t>新左營站</a:t>
            </a:r>
          </a:p>
        </p:txBody>
      </p:sp>
      <p:sp>
        <p:nvSpPr>
          <p:cNvPr id="15" name="文字方塊 14">
            <a:extLst>
              <a:ext uri="{FF2B5EF4-FFF2-40B4-BE49-F238E27FC236}">
                <a16:creationId xmlns:a16="http://schemas.microsoft.com/office/drawing/2014/main" id="{6B2338CA-EDF6-3A59-EEC5-9B00A64887C3}"/>
              </a:ext>
            </a:extLst>
          </p:cNvPr>
          <p:cNvSpPr txBox="1"/>
          <p:nvPr/>
        </p:nvSpPr>
        <p:spPr>
          <a:xfrm rot="19367732">
            <a:off x="2371733" y="1416952"/>
            <a:ext cx="254739" cy="707886"/>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捷運紅線</a:t>
            </a:r>
          </a:p>
        </p:txBody>
      </p:sp>
      <p:sp>
        <p:nvSpPr>
          <p:cNvPr id="62" name="文字方塊 61">
            <a:extLst>
              <a:ext uri="{FF2B5EF4-FFF2-40B4-BE49-F238E27FC236}">
                <a16:creationId xmlns:a16="http://schemas.microsoft.com/office/drawing/2014/main" id="{9C23DB2E-E56D-0638-AD16-D64D1CA3DD68}"/>
              </a:ext>
            </a:extLst>
          </p:cNvPr>
          <p:cNvSpPr txBox="1"/>
          <p:nvPr/>
        </p:nvSpPr>
        <p:spPr>
          <a:xfrm rot="2423466">
            <a:off x="2984933" y="4371075"/>
            <a:ext cx="254739" cy="707886"/>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捷運紅線</a:t>
            </a:r>
          </a:p>
        </p:txBody>
      </p:sp>
      <p:pic>
        <p:nvPicPr>
          <p:cNvPr id="16" name="圖片 15">
            <a:extLst>
              <a:ext uri="{FF2B5EF4-FFF2-40B4-BE49-F238E27FC236}">
                <a16:creationId xmlns:a16="http://schemas.microsoft.com/office/drawing/2014/main" id="{741C48DF-4A39-D57F-2AC2-03BCA636698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Lst>
          </a:blip>
          <a:srcRect l="37306" t="13978" r="30272" b="21674"/>
          <a:stretch/>
        </p:blipFill>
        <p:spPr>
          <a:xfrm>
            <a:off x="171838" y="1193697"/>
            <a:ext cx="254739" cy="505563"/>
          </a:xfrm>
          <a:prstGeom prst="rect">
            <a:avLst/>
          </a:prstGeom>
        </p:spPr>
      </p:pic>
      <p:sp>
        <p:nvSpPr>
          <p:cNvPr id="64" name="文字方塊 63">
            <a:extLst>
              <a:ext uri="{FF2B5EF4-FFF2-40B4-BE49-F238E27FC236}">
                <a16:creationId xmlns:a16="http://schemas.microsoft.com/office/drawing/2014/main" id="{DFA1A347-C4E9-BBC9-F140-AD2D9EBBA3F7}"/>
              </a:ext>
            </a:extLst>
          </p:cNvPr>
          <p:cNvSpPr txBox="1"/>
          <p:nvPr/>
        </p:nvSpPr>
        <p:spPr>
          <a:xfrm>
            <a:off x="171838" y="1161501"/>
            <a:ext cx="254739" cy="246221"/>
          </a:xfrm>
          <a:prstGeom prst="rect">
            <a:avLst/>
          </a:prstGeom>
          <a:noFill/>
        </p:spPr>
        <p:txBody>
          <a:bodyPr wrap="square" rtlCol="0">
            <a:spAutoFit/>
          </a:bodyPr>
          <a:lstStyle/>
          <a:p>
            <a:pPr algn="ctr"/>
            <a:r>
              <a:rPr lang="en-US" altLang="zh-TW" sz="1000" dirty="0">
                <a:latin typeface="微軟正黑體" panose="020B0604030504040204" pitchFamily="34" charset="-120"/>
                <a:ea typeface="微軟正黑體" panose="020B0604030504040204" pitchFamily="34" charset="-120"/>
              </a:rPr>
              <a:t>N</a:t>
            </a:r>
            <a:endParaRPr lang="zh-TW" altLang="en-US" sz="1000" dirty="0">
              <a:latin typeface="微軟正黑體" panose="020B0604030504040204" pitchFamily="34" charset="-120"/>
              <a:ea typeface="微軟正黑體" panose="020B0604030504040204" pitchFamily="34" charset="-120"/>
            </a:endParaRPr>
          </a:p>
        </p:txBody>
      </p:sp>
      <p:sp>
        <p:nvSpPr>
          <p:cNvPr id="69" name="文字方塊 68">
            <a:extLst>
              <a:ext uri="{FF2B5EF4-FFF2-40B4-BE49-F238E27FC236}">
                <a16:creationId xmlns:a16="http://schemas.microsoft.com/office/drawing/2014/main" id="{C4674E7B-3774-61A7-BF16-83EF8B332C0D}"/>
              </a:ext>
            </a:extLst>
          </p:cNvPr>
          <p:cNvSpPr txBox="1"/>
          <p:nvPr/>
        </p:nvSpPr>
        <p:spPr>
          <a:xfrm rot="2762049">
            <a:off x="3743399" y="1337341"/>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台鐵</a:t>
            </a:r>
          </a:p>
        </p:txBody>
      </p:sp>
      <p:sp>
        <p:nvSpPr>
          <p:cNvPr id="70" name="文字方塊 69">
            <a:extLst>
              <a:ext uri="{FF2B5EF4-FFF2-40B4-BE49-F238E27FC236}">
                <a16:creationId xmlns:a16="http://schemas.microsoft.com/office/drawing/2014/main" id="{FB08911D-AD06-AEBE-3EF0-6F90A43CCC0D}"/>
              </a:ext>
            </a:extLst>
          </p:cNvPr>
          <p:cNvSpPr txBox="1"/>
          <p:nvPr/>
        </p:nvSpPr>
        <p:spPr>
          <a:xfrm rot="2654374">
            <a:off x="1170725" y="3964896"/>
            <a:ext cx="254739" cy="861774"/>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地下化引道</a:t>
            </a:r>
          </a:p>
        </p:txBody>
      </p:sp>
      <p:sp>
        <p:nvSpPr>
          <p:cNvPr id="72" name="箭號: 向右 71">
            <a:extLst>
              <a:ext uri="{FF2B5EF4-FFF2-40B4-BE49-F238E27FC236}">
                <a16:creationId xmlns:a16="http://schemas.microsoft.com/office/drawing/2014/main" id="{97FEB7A7-CB39-CF94-CBF5-EED36CAE0EEC}"/>
              </a:ext>
            </a:extLst>
          </p:cNvPr>
          <p:cNvSpPr/>
          <p:nvPr/>
        </p:nvSpPr>
        <p:spPr>
          <a:xfrm rot="19004320">
            <a:off x="4075869" y="1569802"/>
            <a:ext cx="151414" cy="143355"/>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FAECE618-7044-384D-5C77-B0F8B24EC387}"/>
              </a:ext>
            </a:extLst>
          </p:cNvPr>
          <p:cNvSpPr txBox="1"/>
          <p:nvPr/>
        </p:nvSpPr>
        <p:spPr>
          <a:xfrm rot="2762049">
            <a:off x="3824765" y="1643730"/>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往北</a:t>
            </a:r>
          </a:p>
        </p:txBody>
      </p:sp>
      <p:sp>
        <p:nvSpPr>
          <p:cNvPr id="74" name="箭號: 向右 73">
            <a:extLst>
              <a:ext uri="{FF2B5EF4-FFF2-40B4-BE49-F238E27FC236}">
                <a16:creationId xmlns:a16="http://schemas.microsoft.com/office/drawing/2014/main" id="{634CF5EC-2BFF-1AA5-8475-43AD2420B905}"/>
              </a:ext>
            </a:extLst>
          </p:cNvPr>
          <p:cNvSpPr/>
          <p:nvPr/>
        </p:nvSpPr>
        <p:spPr>
          <a:xfrm rot="8081652">
            <a:off x="797814" y="4264474"/>
            <a:ext cx="151414" cy="143355"/>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文字方塊 74">
            <a:extLst>
              <a:ext uri="{FF2B5EF4-FFF2-40B4-BE49-F238E27FC236}">
                <a16:creationId xmlns:a16="http://schemas.microsoft.com/office/drawing/2014/main" id="{3CE08632-98A3-B64B-4B25-6428B1A86ABB}"/>
              </a:ext>
            </a:extLst>
          </p:cNvPr>
          <p:cNvSpPr txBox="1"/>
          <p:nvPr/>
        </p:nvSpPr>
        <p:spPr>
          <a:xfrm rot="2762049">
            <a:off x="928866" y="3951923"/>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往南</a:t>
            </a:r>
          </a:p>
        </p:txBody>
      </p:sp>
      <p:sp>
        <p:nvSpPr>
          <p:cNvPr id="80" name="文字方塊 79">
            <a:extLst>
              <a:ext uri="{FF2B5EF4-FFF2-40B4-BE49-F238E27FC236}">
                <a16:creationId xmlns:a16="http://schemas.microsoft.com/office/drawing/2014/main" id="{B53B5E2A-1590-5CF1-9DFC-28EA51258467}"/>
              </a:ext>
            </a:extLst>
          </p:cNvPr>
          <p:cNvSpPr txBox="1"/>
          <p:nvPr/>
        </p:nvSpPr>
        <p:spPr>
          <a:xfrm rot="2678134">
            <a:off x="2701362" y="3891319"/>
            <a:ext cx="798479" cy="246221"/>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國道十號</a:t>
            </a:r>
          </a:p>
        </p:txBody>
      </p:sp>
      <p:sp>
        <p:nvSpPr>
          <p:cNvPr id="81" name="文字方塊 80">
            <a:extLst>
              <a:ext uri="{FF2B5EF4-FFF2-40B4-BE49-F238E27FC236}">
                <a16:creationId xmlns:a16="http://schemas.microsoft.com/office/drawing/2014/main" id="{BE112FFC-8D5C-BEC5-C9A7-1023B8B73448}"/>
              </a:ext>
            </a:extLst>
          </p:cNvPr>
          <p:cNvSpPr txBox="1"/>
          <p:nvPr/>
        </p:nvSpPr>
        <p:spPr>
          <a:xfrm>
            <a:off x="1806203" y="3837865"/>
            <a:ext cx="777913" cy="246221"/>
          </a:xfrm>
          <a:prstGeom prst="rect">
            <a:avLst/>
          </a:prstGeom>
          <a:solidFill>
            <a:srgbClr val="FFFF00"/>
          </a:solidFill>
          <a:ln>
            <a:solidFill>
              <a:srgbClr val="000000"/>
            </a:solidFill>
          </a:ln>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安裝位置</a:t>
            </a:r>
          </a:p>
        </p:txBody>
      </p:sp>
      <p:sp>
        <p:nvSpPr>
          <p:cNvPr id="49" name="文字方塊 48">
            <a:extLst>
              <a:ext uri="{FF2B5EF4-FFF2-40B4-BE49-F238E27FC236}">
                <a16:creationId xmlns:a16="http://schemas.microsoft.com/office/drawing/2014/main" id="{E753C09D-B02A-D7BD-EE49-D89129FE4091}"/>
              </a:ext>
            </a:extLst>
          </p:cNvPr>
          <p:cNvSpPr txBox="1"/>
          <p:nvPr/>
        </p:nvSpPr>
        <p:spPr>
          <a:xfrm rot="2762049">
            <a:off x="2148688" y="3270745"/>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台鐵</a:t>
            </a:r>
          </a:p>
        </p:txBody>
      </p:sp>
      <p:grpSp>
        <p:nvGrpSpPr>
          <p:cNvPr id="7" name="群組 6">
            <a:extLst>
              <a:ext uri="{FF2B5EF4-FFF2-40B4-BE49-F238E27FC236}">
                <a16:creationId xmlns:a16="http://schemas.microsoft.com/office/drawing/2014/main" id="{0EC4F9E6-D4FE-2ADB-0DC6-E3B0D4EAEC86}"/>
              </a:ext>
            </a:extLst>
          </p:cNvPr>
          <p:cNvGrpSpPr/>
          <p:nvPr/>
        </p:nvGrpSpPr>
        <p:grpSpPr>
          <a:xfrm>
            <a:off x="-2487328" y="5418006"/>
            <a:ext cx="3554484" cy="2828919"/>
            <a:chOff x="812755" y="1605578"/>
            <a:chExt cx="3468342" cy="2739058"/>
          </a:xfrm>
        </p:grpSpPr>
        <p:pic>
          <p:nvPicPr>
            <p:cNvPr id="2" name="圖片 1">
              <a:extLst>
                <a:ext uri="{FF2B5EF4-FFF2-40B4-BE49-F238E27FC236}">
                  <a16:creationId xmlns:a16="http://schemas.microsoft.com/office/drawing/2014/main" id="{8CB8B5D1-6499-F211-6306-18B675794634}"/>
                </a:ext>
              </a:extLst>
            </p:cNvPr>
            <p:cNvPicPr>
              <a:picLocks noChangeAspect="1"/>
            </p:cNvPicPr>
            <p:nvPr/>
          </p:nvPicPr>
          <p:blipFill>
            <a:blip r:embed="rId15"/>
            <a:stretch>
              <a:fillRect/>
            </a:stretch>
          </p:blipFill>
          <p:spPr>
            <a:xfrm>
              <a:off x="812755" y="1605578"/>
              <a:ext cx="3468342" cy="2739058"/>
            </a:xfrm>
            <a:prstGeom prst="rect">
              <a:avLst/>
            </a:prstGeom>
          </p:spPr>
        </p:pic>
        <p:sp>
          <p:nvSpPr>
            <p:cNvPr id="51" name="文字方塊 50">
              <a:extLst>
                <a:ext uri="{FF2B5EF4-FFF2-40B4-BE49-F238E27FC236}">
                  <a16:creationId xmlns:a16="http://schemas.microsoft.com/office/drawing/2014/main" id="{80D80567-566E-7E62-0454-0B60F17412B0}"/>
                </a:ext>
              </a:extLst>
            </p:cNvPr>
            <p:cNvSpPr txBox="1"/>
            <p:nvPr/>
          </p:nvSpPr>
          <p:spPr>
            <a:xfrm>
              <a:off x="3279113" y="2188512"/>
              <a:ext cx="900326" cy="246221"/>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endParaRPr lang="zh-TW" altLang="en-US" sz="1000" dirty="0">
                <a:latin typeface="微軟正黑體" panose="020B0604030504040204" pitchFamily="34" charset="-120"/>
                <a:ea typeface="微軟正黑體" panose="020B0604030504040204" pitchFamily="34" charset="-120"/>
              </a:endParaRPr>
            </a:p>
          </p:txBody>
        </p:sp>
        <p:cxnSp>
          <p:nvCxnSpPr>
            <p:cNvPr id="52" name="接點: 肘形 51">
              <a:extLst>
                <a:ext uri="{FF2B5EF4-FFF2-40B4-BE49-F238E27FC236}">
                  <a16:creationId xmlns:a16="http://schemas.microsoft.com/office/drawing/2014/main" id="{8D2E87A3-929D-2090-E24E-81503B8A6208}"/>
                </a:ext>
              </a:extLst>
            </p:cNvPr>
            <p:cNvCxnSpPr>
              <a:cxnSpLocks/>
              <a:endCxn id="51" idx="1"/>
            </p:cNvCxnSpPr>
            <p:nvPr/>
          </p:nvCxnSpPr>
          <p:spPr>
            <a:xfrm rot="5400000" flipH="1" flipV="1">
              <a:off x="2798791" y="2370831"/>
              <a:ext cx="539530" cy="421114"/>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4AD3FD2B-D1BB-87EF-83A4-3B9079370E16}"/>
              </a:ext>
            </a:extLst>
          </p:cNvPr>
          <p:cNvGrpSpPr/>
          <p:nvPr/>
        </p:nvGrpSpPr>
        <p:grpSpPr>
          <a:xfrm>
            <a:off x="4315627" y="3089760"/>
            <a:ext cx="4438315" cy="1998016"/>
            <a:chOff x="5833445" y="5362111"/>
            <a:chExt cx="7007684" cy="3154680"/>
          </a:xfrm>
        </p:grpSpPr>
        <p:sp>
          <p:nvSpPr>
            <p:cNvPr id="55" name="矩形 54">
              <a:extLst>
                <a:ext uri="{FF2B5EF4-FFF2-40B4-BE49-F238E27FC236}">
                  <a16:creationId xmlns:a16="http://schemas.microsoft.com/office/drawing/2014/main" id="{60A9B66A-953A-11D8-D4CF-27B0B9CB6533}"/>
                </a:ext>
              </a:extLst>
            </p:cNvPr>
            <p:cNvSpPr/>
            <p:nvPr/>
          </p:nvSpPr>
          <p:spPr>
            <a:xfrm>
              <a:off x="5833445" y="5362111"/>
              <a:ext cx="6856095" cy="315468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pic>
          <p:nvPicPr>
            <p:cNvPr id="56" name="圖片 55">
              <a:extLst>
                <a:ext uri="{FF2B5EF4-FFF2-40B4-BE49-F238E27FC236}">
                  <a16:creationId xmlns:a16="http://schemas.microsoft.com/office/drawing/2014/main" id="{2ABF412F-B4E7-3E37-47DD-DE78CD99E91E}"/>
                </a:ext>
              </a:extLst>
            </p:cNvPr>
            <p:cNvPicPr>
              <a:picLocks noChangeAspect="1"/>
            </p:cNvPicPr>
            <p:nvPr/>
          </p:nvPicPr>
          <p:blipFill rotWithShape="1">
            <a:blip r:embed="rId16"/>
            <a:srcRect l="36176" r="1381" b="23019"/>
            <a:stretch/>
          </p:blipFill>
          <p:spPr>
            <a:xfrm>
              <a:off x="5833447" y="6586387"/>
              <a:ext cx="6856095" cy="1698412"/>
            </a:xfrm>
            <a:prstGeom prst="rect">
              <a:avLst/>
            </a:prstGeom>
          </p:spPr>
        </p:pic>
        <p:sp>
          <p:nvSpPr>
            <p:cNvPr id="57" name="矩形 56">
              <a:extLst>
                <a:ext uri="{FF2B5EF4-FFF2-40B4-BE49-F238E27FC236}">
                  <a16:creationId xmlns:a16="http://schemas.microsoft.com/office/drawing/2014/main" id="{578819F3-7711-E8EB-FC74-4275358906FD}"/>
                </a:ext>
              </a:extLst>
            </p:cNvPr>
            <p:cNvSpPr/>
            <p:nvPr/>
          </p:nvSpPr>
          <p:spPr>
            <a:xfrm>
              <a:off x="9896984" y="6582180"/>
              <a:ext cx="663073" cy="53365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8" name="橢圓 57">
              <a:extLst>
                <a:ext uri="{FF2B5EF4-FFF2-40B4-BE49-F238E27FC236}">
                  <a16:creationId xmlns:a16="http://schemas.microsoft.com/office/drawing/2014/main" id="{D734A43E-4EBB-F6E8-A7A2-8E5D01F4ADF2}"/>
                </a:ext>
              </a:extLst>
            </p:cNvPr>
            <p:cNvSpPr/>
            <p:nvPr/>
          </p:nvSpPr>
          <p:spPr>
            <a:xfrm>
              <a:off x="9123235" y="6964326"/>
              <a:ext cx="242928" cy="242928"/>
            </a:xfrm>
            <a:prstGeom prst="ellipse">
              <a:avLst/>
            </a:prstGeom>
            <a:solidFill>
              <a:srgbClr val="92D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E82AEF02-E127-00F7-014A-590E82C1DBC4}"/>
                </a:ext>
              </a:extLst>
            </p:cNvPr>
            <p:cNvSpPr txBox="1"/>
            <p:nvPr/>
          </p:nvSpPr>
          <p:spPr>
            <a:xfrm>
              <a:off x="10326481" y="5535693"/>
              <a:ext cx="902156" cy="341044"/>
            </a:xfrm>
            <a:prstGeom prst="rect">
              <a:avLst/>
            </a:prstGeom>
            <a:solidFill>
              <a:sysClr val="window" lastClr="FFFFFF"/>
            </a:solidFill>
            <a:ln w="12700" cap="flat" cmpd="sng" algn="ctr">
              <a:solidFill>
                <a:srgbClr val="70AD47"/>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加速計</a:t>
              </a:r>
            </a:p>
          </p:txBody>
        </p:sp>
        <p:sp>
          <p:nvSpPr>
            <p:cNvPr id="60" name="橢圓 59">
              <a:extLst>
                <a:ext uri="{FF2B5EF4-FFF2-40B4-BE49-F238E27FC236}">
                  <a16:creationId xmlns:a16="http://schemas.microsoft.com/office/drawing/2014/main" id="{DB7A3167-CA12-7CD2-36E7-268CC86B8A1E}"/>
                </a:ext>
              </a:extLst>
            </p:cNvPr>
            <p:cNvSpPr/>
            <p:nvPr/>
          </p:nvSpPr>
          <p:spPr>
            <a:xfrm>
              <a:off x="8547042" y="6894049"/>
              <a:ext cx="225731" cy="225731"/>
            </a:xfrm>
            <a:prstGeom prst="ellipse">
              <a:avLst/>
            </a:prstGeom>
            <a:solidFill>
              <a:srgbClr val="00B0F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3" name="文字方塊 62">
              <a:extLst>
                <a:ext uri="{FF2B5EF4-FFF2-40B4-BE49-F238E27FC236}">
                  <a16:creationId xmlns:a16="http://schemas.microsoft.com/office/drawing/2014/main" id="{5C8290BC-6F57-6361-B8BA-27B8D8391731}"/>
                </a:ext>
              </a:extLst>
            </p:cNvPr>
            <p:cNvSpPr txBox="1"/>
            <p:nvPr/>
          </p:nvSpPr>
          <p:spPr>
            <a:xfrm>
              <a:off x="10736625" y="7825978"/>
              <a:ext cx="1497620" cy="341044"/>
            </a:xfrm>
            <a:prstGeom prst="rect">
              <a:avLst/>
            </a:prstGeom>
            <a:solidFill>
              <a:sysClr val="window" lastClr="FFFFFF"/>
            </a:solidFill>
            <a:ln w="12700" cap="flat" cmpd="sng" algn="ctr">
              <a:solidFill>
                <a:srgbClr val="70AD47"/>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重量感測器</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6" name="橢圓 65">
              <a:extLst>
                <a:ext uri="{FF2B5EF4-FFF2-40B4-BE49-F238E27FC236}">
                  <a16:creationId xmlns:a16="http://schemas.microsoft.com/office/drawing/2014/main" id="{CC647930-2C46-CEFB-1E61-72F7A0F0E204}"/>
                </a:ext>
              </a:extLst>
            </p:cNvPr>
            <p:cNvSpPr/>
            <p:nvPr/>
          </p:nvSpPr>
          <p:spPr>
            <a:xfrm>
              <a:off x="9433543" y="7261409"/>
              <a:ext cx="242928" cy="242928"/>
            </a:xfrm>
            <a:prstGeom prst="ellipse">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7" name="矩形 66">
              <a:extLst>
                <a:ext uri="{FF2B5EF4-FFF2-40B4-BE49-F238E27FC236}">
                  <a16:creationId xmlns:a16="http://schemas.microsoft.com/office/drawing/2014/main" id="{71502445-FB25-3A59-9BFF-CD410AD25C18}"/>
                </a:ext>
              </a:extLst>
            </p:cNvPr>
            <p:cNvSpPr/>
            <p:nvPr/>
          </p:nvSpPr>
          <p:spPr>
            <a:xfrm>
              <a:off x="6857745" y="7601107"/>
              <a:ext cx="2575798" cy="81907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A0D9FE36-2706-9B29-F987-343E590C0912}"/>
                </a:ext>
              </a:extLst>
            </p:cNvPr>
            <p:cNvSpPr txBox="1"/>
            <p:nvPr/>
          </p:nvSpPr>
          <p:spPr>
            <a:xfrm>
              <a:off x="7432342" y="5535972"/>
              <a:ext cx="902156" cy="341044"/>
            </a:xfrm>
            <a:prstGeom prst="rect">
              <a:avLst/>
            </a:prstGeom>
            <a:solidFill>
              <a:sysClr val="window" lastClr="FFFFFF"/>
            </a:solidFill>
            <a:ln w="12700" cap="flat" cmpd="sng" algn="ctr">
              <a:solidFill>
                <a:srgbClr val="70AD47"/>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應變計</a:t>
              </a:r>
            </a:p>
          </p:txBody>
        </p:sp>
        <p:cxnSp>
          <p:nvCxnSpPr>
            <p:cNvPr id="71" name="接點: 肘形 70">
              <a:extLst>
                <a:ext uri="{FF2B5EF4-FFF2-40B4-BE49-F238E27FC236}">
                  <a16:creationId xmlns:a16="http://schemas.microsoft.com/office/drawing/2014/main" id="{1FBB7825-05CC-D404-ACDF-3ECB3A0C11F7}"/>
                </a:ext>
              </a:extLst>
            </p:cNvPr>
            <p:cNvCxnSpPr>
              <a:cxnSpLocks/>
              <a:stCxn id="60" idx="6"/>
              <a:endCxn id="68" idx="3"/>
            </p:cNvCxnSpPr>
            <p:nvPr/>
          </p:nvCxnSpPr>
          <p:spPr>
            <a:xfrm flipH="1" flipV="1">
              <a:off x="8334497" y="5706494"/>
              <a:ext cx="438276" cy="1300422"/>
            </a:xfrm>
            <a:prstGeom prst="bentConnector3">
              <a:avLst>
                <a:gd name="adj1" fmla="val -54903"/>
              </a:avLst>
            </a:prstGeom>
            <a:noFill/>
            <a:ln w="28575" cap="flat" cmpd="sng" algn="ctr">
              <a:solidFill>
                <a:srgbClr val="FF0000"/>
              </a:solidFill>
              <a:prstDash val="solid"/>
              <a:miter lim="800000"/>
              <a:headEnd type="oval"/>
            </a:ln>
            <a:effectLst/>
          </p:spPr>
        </p:cxnSp>
        <p:cxnSp>
          <p:nvCxnSpPr>
            <p:cNvPr id="76" name="接點: 肘形 75">
              <a:extLst>
                <a:ext uri="{FF2B5EF4-FFF2-40B4-BE49-F238E27FC236}">
                  <a16:creationId xmlns:a16="http://schemas.microsoft.com/office/drawing/2014/main" id="{9CAB446F-F3E3-AD7E-FC9B-3ABD566EAB95}"/>
                </a:ext>
              </a:extLst>
            </p:cNvPr>
            <p:cNvCxnSpPr>
              <a:cxnSpLocks/>
              <a:stCxn id="66" idx="4"/>
              <a:endCxn id="63" idx="1"/>
            </p:cNvCxnSpPr>
            <p:nvPr/>
          </p:nvCxnSpPr>
          <p:spPr>
            <a:xfrm rot="16200000" flipH="1">
              <a:off x="9899734" y="7159609"/>
              <a:ext cx="492164" cy="1181619"/>
            </a:xfrm>
            <a:prstGeom prst="bentConnector2">
              <a:avLst/>
            </a:prstGeom>
            <a:noFill/>
            <a:ln w="28575" cap="flat" cmpd="sng" algn="ctr">
              <a:solidFill>
                <a:srgbClr val="FF0000"/>
              </a:solidFill>
              <a:prstDash val="solid"/>
              <a:miter lim="800000"/>
              <a:headEnd type="oval"/>
            </a:ln>
            <a:effectLst/>
          </p:spPr>
        </p:cxnSp>
        <p:cxnSp>
          <p:nvCxnSpPr>
            <p:cNvPr id="77" name="接點: 肘形 76">
              <a:extLst>
                <a:ext uri="{FF2B5EF4-FFF2-40B4-BE49-F238E27FC236}">
                  <a16:creationId xmlns:a16="http://schemas.microsoft.com/office/drawing/2014/main" id="{1944529D-93AD-2CD4-FC0F-0E4667016C0D}"/>
                </a:ext>
              </a:extLst>
            </p:cNvPr>
            <p:cNvCxnSpPr>
              <a:cxnSpLocks/>
              <a:stCxn id="58" idx="0"/>
              <a:endCxn id="59" idx="1"/>
            </p:cNvCxnSpPr>
            <p:nvPr/>
          </p:nvCxnSpPr>
          <p:spPr>
            <a:xfrm rot="5400000" flipH="1" flipV="1">
              <a:off x="9156535" y="5794381"/>
              <a:ext cx="1258112" cy="1081781"/>
            </a:xfrm>
            <a:prstGeom prst="bentConnector2">
              <a:avLst/>
            </a:prstGeom>
            <a:noFill/>
            <a:ln w="28575" cap="flat" cmpd="sng" algn="ctr">
              <a:solidFill>
                <a:srgbClr val="FF0000"/>
              </a:solidFill>
              <a:prstDash val="solid"/>
              <a:miter lim="800000"/>
              <a:headEnd type="oval"/>
            </a:ln>
            <a:effectLst/>
          </p:spPr>
        </p:cxnSp>
        <p:sp>
          <p:nvSpPr>
            <p:cNvPr id="78" name="文字方塊 77">
              <a:extLst>
                <a:ext uri="{FF2B5EF4-FFF2-40B4-BE49-F238E27FC236}">
                  <a16:creationId xmlns:a16="http://schemas.microsoft.com/office/drawing/2014/main" id="{17AE2763-3560-B53F-10EF-6CE07466B038}"/>
                </a:ext>
              </a:extLst>
            </p:cNvPr>
            <p:cNvSpPr txBox="1"/>
            <p:nvPr/>
          </p:nvSpPr>
          <p:spPr>
            <a:xfrm>
              <a:off x="10679216" y="6293530"/>
              <a:ext cx="2161913" cy="631736"/>
            </a:xfrm>
            <a:prstGeom prst="rect">
              <a:avLst/>
            </a:prstGeom>
            <a:solidFill>
              <a:sysClr val="window" lastClr="FFFFFF"/>
            </a:solidFill>
            <a:ln w="12700" cap="flat" cmpd="sng" algn="ctr">
              <a:solidFill>
                <a:srgbClr val="70AD47"/>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Arduino</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微控器、</a:t>
              </a:r>
              <a:b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無線傳輸模組</a:t>
              </a:r>
            </a:p>
          </p:txBody>
        </p:sp>
        <p:sp>
          <p:nvSpPr>
            <p:cNvPr id="79" name="矩形 78">
              <a:extLst>
                <a:ext uri="{FF2B5EF4-FFF2-40B4-BE49-F238E27FC236}">
                  <a16:creationId xmlns:a16="http://schemas.microsoft.com/office/drawing/2014/main" id="{74544E8D-2B51-5FC4-C740-18D3DDE14310}"/>
                </a:ext>
              </a:extLst>
            </p:cNvPr>
            <p:cNvSpPr/>
            <p:nvPr/>
          </p:nvSpPr>
          <p:spPr>
            <a:xfrm>
              <a:off x="9841016" y="7025191"/>
              <a:ext cx="304800" cy="23199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82" name="接點: 肘形 81">
              <a:extLst>
                <a:ext uri="{FF2B5EF4-FFF2-40B4-BE49-F238E27FC236}">
                  <a16:creationId xmlns:a16="http://schemas.microsoft.com/office/drawing/2014/main" id="{C0160FAF-738E-693D-18E4-BE0812557779}"/>
                </a:ext>
              </a:extLst>
            </p:cNvPr>
            <p:cNvCxnSpPr>
              <a:cxnSpLocks/>
              <a:stCxn id="79" idx="0"/>
              <a:endCxn id="78" idx="1"/>
            </p:cNvCxnSpPr>
            <p:nvPr/>
          </p:nvCxnSpPr>
          <p:spPr>
            <a:xfrm rot="5400000" flipH="1" flipV="1">
              <a:off x="10128419" y="6474395"/>
              <a:ext cx="415792" cy="685800"/>
            </a:xfrm>
            <a:prstGeom prst="bentConnector2">
              <a:avLst/>
            </a:prstGeom>
            <a:noFill/>
            <a:ln w="28575" cap="flat" cmpd="sng" algn="ctr">
              <a:solidFill>
                <a:srgbClr val="FF0000"/>
              </a:solidFill>
              <a:prstDash val="solid"/>
              <a:miter lim="800000"/>
              <a:headEnd type="oval"/>
            </a:ln>
            <a:effectLst/>
          </p:spPr>
        </p:cxnSp>
        <p:sp>
          <p:nvSpPr>
            <p:cNvPr id="86" name="文字方塊 85">
              <a:extLst>
                <a:ext uri="{FF2B5EF4-FFF2-40B4-BE49-F238E27FC236}">
                  <a16:creationId xmlns:a16="http://schemas.microsoft.com/office/drawing/2014/main" id="{7044D7D0-E832-FF63-91F1-5A77B86BF249}"/>
                </a:ext>
              </a:extLst>
            </p:cNvPr>
            <p:cNvSpPr txBox="1"/>
            <p:nvPr/>
          </p:nvSpPr>
          <p:spPr>
            <a:xfrm>
              <a:off x="8237142" y="6060106"/>
              <a:ext cx="438276" cy="631736"/>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外軌</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7" name="文字方塊 86">
              <a:extLst>
                <a:ext uri="{FF2B5EF4-FFF2-40B4-BE49-F238E27FC236}">
                  <a16:creationId xmlns:a16="http://schemas.microsoft.com/office/drawing/2014/main" id="{81039615-1712-6C15-DAC3-7E6618AD2D1D}"/>
                </a:ext>
              </a:extLst>
            </p:cNvPr>
            <p:cNvSpPr txBox="1"/>
            <p:nvPr/>
          </p:nvSpPr>
          <p:spPr>
            <a:xfrm>
              <a:off x="6035033" y="6043486"/>
              <a:ext cx="438276" cy="631736"/>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內軌</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5" name="群組 64">
            <a:extLst>
              <a:ext uri="{FF2B5EF4-FFF2-40B4-BE49-F238E27FC236}">
                <a16:creationId xmlns:a16="http://schemas.microsoft.com/office/drawing/2014/main" id="{E23F6158-E0A1-941F-8927-57127368817A}"/>
              </a:ext>
            </a:extLst>
          </p:cNvPr>
          <p:cNvGrpSpPr/>
          <p:nvPr/>
        </p:nvGrpSpPr>
        <p:grpSpPr>
          <a:xfrm>
            <a:off x="4587165" y="1272327"/>
            <a:ext cx="4030342" cy="3009097"/>
            <a:chOff x="10304005" y="8375"/>
            <a:chExt cx="6932019" cy="5198817"/>
          </a:xfrm>
        </p:grpSpPr>
        <p:pic>
          <p:nvPicPr>
            <p:cNvPr id="105" name="圖片 104" descr="一張含有 牆, 岩石, 石頭, 磚塊 的圖片&#10;&#10;自動產生的描述">
              <a:extLst>
                <a:ext uri="{FF2B5EF4-FFF2-40B4-BE49-F238E27FC236}">
                  <a16:creationId xmlns:a16="http://schemas.microsoft.com/office/drawing/2014/main" id="{FF1DEF13-F2DF-9460-6545-29065E72A1C6}"/>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304005" y="8375"/>
              <a:ext cx="6932019" cy="5198817"/>
            </a:xfrm>
            <a:prstGeom prst="rect">
              <a:avLst/>
            </a:prstGeom>
            <a:ln>
              <a:noFill/>
            </a:ln>
            <a:effectLst>
              <a:outerShdw blurRad="292100" dist="139700" dir="2700000" algn="tl" rotWithShape="0">
                <a:srgbClr val="333333">
                  <a:alpha val="65000"/>
                </a:srgbClr>
              </a:outerShdw>
            </a:effectLst>
          </p:spPr>
        </p:pic>
        <p:sp>
          <p:nvSpPr>
            <p:cNvPr id="106" name="文字方塊 105">
              <a:extLst>
                <a:ext uri="{FF2B5EF4-FFF2-40B4-BE49-F238E27FC236}">
                  <a16:creationId xmlns:a16="http://schemas.microsoft.com/office/drawing/2014/main" id="{B4AA5597-E638-D608-3C44-65093AC09C32}"/>
                </a:ext>
              </a:extLst>
            </p:cNvPr>
            <p:cNvSpPr txBox="1"/>
            <p:nvPr/>
          </p:nvSpPr>
          <p:spPr>
            <a:xfrm>
              <a:off x="15539731" y="2607784"/>
              <a:ext cx="1355823" cy="49013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加速計</a:t>
              </a:r>
            </a:p>
          </p:txBody>
        </p:sp>
        <p:cxnSp>
          <p:nvCxnSpPr>
            <p:cNvPr id="107" name="接點: 肘形 106">
              <a:extLst>
                <a:ext uri="{FF2B5EF4-FFF2-40B4-BE49-F238E27FC236}">
                  <a16:creationId xmlns:a16="http://schemas.microsoft.com/office/drawing/2014/main" id="{71040245-6E0E-82AE-2BD6-0B8E02F36379}"/>
                </a:ext>
              </a:extLst>
            </p:cNvPr>
            <p:cNvCxnSpPr>
              <a:cxnSpLocks/>
              <a:endCxn id="106" idx="1"/>
            </p:cNvCxnSpPr>
            <p:nvPr/>
          </p:nvCxnSpPr>
          <p:spPr>
            <a:xfrm flipV="1">
              <a:off x="14697105" y="2852852"/>
              <a:ext cx="842626" cy="460189"/>
            </a:xfrm>
            <a:prstGeom prst="bentConnector3">
              <a:avLst>
                <a:gd name="adj1" fmla="val 50000"/>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8" name="文字方塊 107">
              <a:extLst>
                <a:ext uri="{FF2B5EF4-FFF2-40B4-BE49-F238E27FC236}">
                  <a16:creationId xmlns:a16="http://schemas.microsoft.com/office/drawing/2014/main" id="{D6ABF930-571A-2A8F-6276-AEC0B3B00323}"/>
                </a:ext>
              </a:extLst>
            </p:cNvPr>
            <p:cNvSpPr txBox="1"/>
            <p:nvPr/>
          </p:nvSpPr>
          <p:spPr>
            <a:xfrm>
              <a:off x="15374360" y="4581626"/>
              <a:ext cx="1792211" cy="49013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endParaRPr lang="zh-TW" altLang="en-US" sz="1000" dirty="0">
                <a:latin typeface="微軟正黑體" panose="020B0604030504040204" pitchFamily="34" charset="-120"/>
                <a:ea typeface="微軟正黑體" panose="020B0604030504040204" pitchFamily="34" charset="-120"/>
              </a:endParaRPr>
            </a:p>
          </p:txBody>
        </p:sp>
        <p:cxnSp>
          <p:nvCxnSpPr>
            <p:cNvPr id="109" name="接點: 肘形 108">
              <a:extLst>
                <a:ext uri="{FF2B5EF4-FFF2-40B4-BE49-F238E27FC236}">
                  <a16:creationId xmlns:a16="http://schemas.microsoft.com/office/drawing/2014/main" id="{54765515-AFDD-1551-445A-AF8C603ED541}"/>
                </a:ext>
              </a:extLst>
            </p:cNvPr>
            <p:cNvCxnSpPr>
              <a:cxnSpLocks/>
              <a:endCxn id="108" idx="1"/>
            </p:cNvCxnSpPr>
            <p:nvPr/>
          </p:nvCxnSpPr>
          <p:spPr>
            <a:xfrm rot="16200000" flipH="1">
              <a:off x="14641746" y="4094080"/>
              <a:ext cx="787969" cy="677258"/>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912E0B33-9280-C64A-817A-EB8FB9644EEE}"/>
                </a:ext>
              </a:extLst>
            </p:cNvPr>
            <p:cNvSpPr/>
            <p:nvPr/>
          </p:nvSpPr>
          <p:spPr>
            <a:xfrm>
              <a:off x="14131280" y="3592593"/>
              <a:ext cx="1131651" cy="603246"/>
            </a:xfrm>
            <a:prstGeom prst="rect">
              <a:avLst/>
            </a:prstGeom>
            <a:solidFill>
              <a:schemeClr val="accent4">
                <a:lumMod val="20000"/>
                <a:lumOff val="80000"/>
                <a:alpha val="33000"/>
              </a:schemeClr>
            </a:solidFill>
            <a:ln w="38100">
              <a:solidFill>
                <a:srgbClr val="FF0000"/>
              </a:solidFill>
              <a:prstDash val="sysDash"/>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111" name="矩形 110">
              <a:extLst>
                <a:ext uri="{FF2B5EF4-FFF2-40B4-BE49-F238E27FC236}">
                  <a16:creationId xmlns:a16="http://schemas.microsoft.com/office/drawing/2014/main" id="{CFDB3489-A88F-C33F-8093-82941A3C55B2}"/>
                </a:ext>
              </a:extLst>
            </p:cNvPr>
            <p:cNvSpPr/>
            <p:nvPr/>
          </p:nvSpPr>
          <p:spPr>
            <a:xfrm>
              <a:off x="10699034" y="1367508"/>
              <a:ext cx="953311" cy="496110"/>
            </a:xfrm>
            <a:prstGeom prst="rect">
              <a:avLst/>
            </a:prstGeom>
            <a:solidFill>
              <a:schemeClr val="accent4">
                <a:lumMod val="20000"/>
                <a:lumOff val="80000"/>
                <a:alpha val="33000"/>
              </a:schemeClr>
            </a:solidFill>
            <a:ln w="38100">
              <a:solidFill>
                <a:srgbClr val="FF0000"/>
              </a:solidFill>
              <a:prstDash val="sysDash"/>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112" name="文字方塊 111">
              <a:extLst>
                <a:ext uri="{FF2B5EF4-FFF2-40B4-BE49-F238E27FC236}">
                  <a16:creationId xmlns:a16="http://schemas.microsoft.com/office/drawing/2014/main" id="{E0AC4060-7DEB-D06B-9C9E-8AD064954BEB}"/>
                </a:ext>
              </a:extLst>
            </p:cNvPr>
            <p:cNvSpPr txBox="1"/>
            <p:nvPr/>
          </p:nvSpPr>
          <p:spPr>
            <a:xfrm>
              <a:off x="11551388" y="812084"/>
              <a:ext cx="1378388" cy="49013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應變計</a:t>
              </a:r>
            </a:p>
          </p:txBody>
        </p:sp>
        <p:cxnSp>
          <p:nvCxnSpPr>
            <p:cNvPr id="113" name="接點: 肘形 112">
              <a:extLst>
                <a:ext uri="{FF2B5EF4-FFF2-40B4-BE49-F238E27FC236}">
                  <a16:creationId xmlns:a16="http://schemas.microsoft.com/office/drawing/2014/main" id="{BEBD2482-44CB-8DFD-AB24-FD31B2E87E2B}"/>
                </a:ext>
              </a:extLst>
            </p:cNvPr>
            <p:cNvCxnSpPr>
              <a:cxnSpLocks/>
            </p:cNvCxnSpPr>
            <p:nvPr/>
          </p:nvCxnSpPr>
          <p:spPr>
            <a:xfrm rot="5400000" flipH="1" flipV="1">
              <a:off x="11083434" y="1040367"/>
              <a:ext cx="511573" cy="424337"/>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EFC32EE8-C264-F6EF-4F85-60799E16710A}"/>
                </a:ext>
              </a:extLst>
            </p:cNvPr>
            <p:cNvSpPr txBox="1"/>
            <p:nvPr/>
          </p:nvSpPr>
          <p:spPr>
            <a:xfrm>
              <a:off x="10557985" y="3710989"/>
              <a:ext cx="1792211" cy="796469"/>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TW" sz="1000" dirty="0">
                  <a:latin typeface="微軟正黑體" panose="020B0604030504040204" pitchFamily="34" charset="-120"/>
                  <a:ea typeface="微軟正黑體" panose="020B0604030504040204" pitchFamily="34" charset="-120"/>
                </a:rPr>
                <a:t>Arduino</a:t>
              </a:r>
              <a:r>
                <a:rPr lang="zh-TW" altLang="en-US" sz="1000" dirty="0">
                  <a:latin typeface="微軟正黑體" panose="020B0604030504040204" pitchFamily="34" charset="-120"/>
                  <a:ea typeface="微軟正黑體" panose="020B0604030504040204" pitchFamily="34" charset="-120"/>
                </a:rPr>
                <a:t>、</a:t>
              </a:r>
              <a:br>
                <a:rPr lang="en-US" altLang="zh-TW" sz="1000" dirty="0">
                  <a:latin typeface="微軟正黑體" panose="020B0604030504040204" pitchFamily="34" charset="-120"/>
                  <a:ea typeface="微軟正黑體" panose="020B0604030504040204" pitchFamily="34" charset="-120"/>
                </a:rPr>
              </a:br>
              <a:r>
                <a:rPr lang="en-US" altLang="zh-TW" sz="1000" dirty="0">
                  <a:latin typeface="微軟正黑體" panose="020B0604030504040204" pitchFamily="34" charset="-120"/>
                  <a:ea typeface="微軟正黑體" panose="020B0604030504040204" pitchFamily="34" charset="-120"/>
                  <a:cs typeface="Times New Roman" panose="02020603050405020304" pitchFamily="18" charset="0"/>
                </a:rPr>
                <a:t>CatM1</a:t>
              </a:r>
              <a:r>
                <a:rPr lang="zh-TW" altLang="en-US" sz="1000" dirty="0">
                  <a:latin typeface="微軟正黑體" panose="020B0604030504040204" pitchFamily="34" charset="-120"/>
                  <a:ea typeface="微軟正黑體" panose="020B0604030504040204" pitchFamily="34" charset="-120"/>
                </a:rPr>
                <a:t>模組</a:t>
              </a:r>
            </a:p>
          </p:txBody>
        </p:sp>
        <p:cxnSp>
          <p:nvCxnSpPr>
            <p:cNvPr id="115" name="接點: 肘形 114">
              <a:extLst>
                <a:ext uri="{FF2B5EF4-FFF2-40B4-BE49-F238E27FC236}">
                  <a16:creationId xmlns:a16="http://schemas.microsoft.com/office/drawing/2014/main" id="{9AAAE5F2-A0C0-448B-F9EC-434F3AA1248A}"/>
                </a:ext>
              </a:extLst>
            </p:cNvPr>
            <p:cNvCxnSpPr>
              <a:cxnSpLocks/>
              <a:endCxn id="114" idx="3"/>
            </p:cNvCxnSpPr>
            <p:nvPr/>
          </p:nvCxnSpPr>
          <p:spPr>
            <a:xfrm rot="5400000">
              <a:off x="12256074" y="3122904"/>
              <a:ext cx="1080443" cy="892196"/>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grpSp>
      <p:cxnSp>
        <p:nvCxnSpPr>
          <p:cNvPr id="9" name="接點: 肘形 8">
            <a:extLst>
              <a:ext uri="{FF2B5EF4-FFF2-40B4-BE49-F238E27FC236}">
                <a16:creationId xmlns:a16="http://schemas.microsoft.com/office/drawing/2014/main" id="{82EF754E-BF2C-3B18-692C-E7EF4970D693}"/>
              </a:ext>
            </a:extLst>
          </p:cNvPr>
          <p:cNvCxnSpPr>
            <a:cxnSpLocks/>
          </p:cNvCxnSpPr>
          <p:nvPr/>
        </p:nvCxnSpPr>
        <p:spPr>
          <a:xfrm rot="18840000" flipH="1">
            <a:off x="1284383" y="4067948"/>
            <a:ext cx="441985" cy="297180"/>
          </a:xfrm>
          <a:prstGeom prst="bentConnector3">
            <a:avLst>
              <a:gd name="adj1" fmla="val 86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336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無線傳輸與數據接收</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49" name="Google Shape;237;p16">
            <a:extLst>
              <a:ext uri="{FF2B5EF4-FFF2-40B4-BE49-F238E27FC236}">
                <a16:creationId xmlns:a16="http://schemas.microsoft.com/office/drawing/2014/main" id="{63353E23-A9BC-02D4-76D8-8465F05361EC}"/>
              </a:ext>
            </a:extLst>
          </p:cNvPr>
          <p:cNvSpPr txBox="1">
            <a:spLocks/>
          </p:cNvSpPr>
          <p:nvPr/>
        </p:nvSpPr>
        <p:spPr>
          <a:xfrm>
            <a:off x="850441" y="1603822"/>
            <a:ext cx="2467765" cy="12550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en-US" altLang="zh-TW" b="1" dirty="0" err="1"/>
              <a:t>XBee</a:t>
            </a:r>
            <a:r>
              <a:rPr lang="zh-TW" altLang="en-US" b="1" dirty="0"/>
              <a:t> 模組</a:t>
            </a:r>
          </a:p>
          <a:p>
            <a:pPr marL="342900" indent="-342900">
              <a:buSzPct val="100000"/>
              <a:buFont typeface="Arial" panose="020B0604020202020204" pitchFamily="34" charset="0"/>
              <a:buChar char="•"/>
            </a:pPr>
            <a:r>
              <a:rPr lang="zh-TW" altLang="en-US" dirty="0"/>
              <a:t>電磁干擾</a:t>
            </a:r>
            <a:endParaRPr lang="en-US" altLang="zh-TW" dirty="0"/>
          </a:p>
          <a:p>
            <a:pPr marL="342900" indent="-342900">
              <a:buSzPct val="100000"/>
              <a:buFont typeface="Arial" panose="020B0604020202020204" pitchFamily="34" charset="0"/>
              <a:buChar char="•"/>
            </a:pPr>
            <a:r>
              <a:rPr lang="zh-TW" altLang="en-US" dirty="0"/>
              <a:t>機房壁體遮蔽</a:t>
            </a:r>
            <a:endParaRPr lang="en-US" altLang="zh-TW" dirty="0"/>
          </a:p>
        </p:txBody>
      </p:sp>
      <p:sp>
        <p:nvSpPr>
          <p:cNvPr id="9" name="Google Shape;237;p16">
            <a:extLst>
              <a:ext uri="{FF2B5EF4-FFF2-40B4-BE49-F238E27FC236}">
                <a16:creationId xmlns:a16="http://schemas.microsoft.com/office/drawing/2014/main" id="{842A2D29-B2EF-E029-CDEE-1EF06A9921B6}"/>
              </a:ext>
            </a:extLst>
          </p:cNvPr>
          <p:cNvSpPr txBox="1">
            <a:spLocks/>
          </p:cNvSpPr>
          <p:nvPr/>
        </p:nvSpPr>
        <p:spPr>
          <a:xfrm>
            <a:off x="850441" y="2909227"/>
            <a:ext cx="3624890" cy="1422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200"/>
              </a:spcBef>
              <a:buFont typeface="Roboto Condensed Light"/>
              <a:buNone/>
            </a:pPr>
            <a:r>
              <a:rPr lang="en-US" altLang="zh-TW" b="1" dirty="0"/>
              <a:t>Cat</a:t>
            </a:r>
            <a:r>
              <a:rPr lang="zh-TW" altLang="en-US" b="1" dirty="0"/>
              <a:t> </a:t>
            </a:r>
            <a:r>
              <a:rPr lang="en-US" altLang="zh-TW" b="1" dirty="0"/>
              <a:t>M1</a:t>
            </a:r>
            <a:r>
              <a:rPr lang="zh-TW" altLang="en-US" b="1" dirty="0"/>
              <a:t> 模組</a:t>
            </a:r>
          </a:p>
          <a:p>
            <a:pPr marL="342900" indent="-342900">
              <a:buSzPct val="100000"/>
              <a:buFont typeface="Arial" panose="020B0604020202020204" pitchFamily="34" charset="0"/>
              <a:buChar char="•"/>
            </a:pPr>
            <a:r>
              <a:rPr lang="zh-TW" altLang="en-US" dirty="0"/>
              <a:t>不受電磁與遮蔽影響</a:t>
            </a:r>
            <a:endParaRPr lang="en-US" altLang="zh-TW" dirty="0"/>
          </a:p>
          <a:p>
            <a:pPr marL="342900" indent="-342900">
              <a:buSzPct val="100000"/>
              <a:buFont typeface="Arial" panose="020B0604020202020204" pitchFamily="34" charset="0"/>
              <a:buChar char="•"/>
            </a:pPr>
            <a:r>
              <a:rPr lang="zh-TW" altLang="en-US" dirty="0"/>
              <a:t>配置較簡單</a:t>
            </a:r>
          </a:p>
        </p:txBody>
      </p:sp>
      <p:sp>
        <p:nvSpPr>
          <p:cNvPr id="8" name="Google Shape;237;p16">
            <a:extLst>
              <a:ext uri="{FF2B5EF4-FFF2-40B4-BE49-F238E27FC236}">
                <a16:creationId xmlns:a16="http://schemas.microsoft.com/office/drawing/2014/main" id="{12B54258-CFF7-C8C0-0D1A-B667C656648E}"/>
              </a:ext>
            </a:extLst>
          </p:cNvPr>
          <p:cNvSpPr txBox="1">
            <a:spLocks/>
          </p:cNvSpPr>
          <p:nvPr/>
        </p:nvSpPr>
        <p:spPr>
          <a:xfrm>
            <a:off x="455331" y="1148009"/>
            <a:ext cx="2122578" cy="4842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無線傳輸效果比較</a:t>
            </a:r>
          </a:p>
        </p:txBody>
      </p:sp>
      <p:sp>
        <p:nvSpPr>
          <p:cNvPr id="10" name="文字方塊 9">
            <a:extLst>
              <a:ext uri="{FF2B5EF4-FFF2-40B4-BE49-F238E27FC236}">
                <a16:creationId xmlns:a16="http://schemas.microsoft.com/office/drawing/2014/main" id="{FFC31E7F-21C4-8952-1601-2D5D4D83B1C2}"/>
              </a:ext>
            </a:extLst>
          </p:cNvPr>
          <p:cNvSpPr txBox="1"/>
          <p:nvPr/>
        </p:nvSpPr>
        <p:spPr>
          <a:xfrm>
            <a:off x="2481240" y="1675592"/>
            <a:ext cx="2337435"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000000"/>
              </a:buClr>
              <a:buSzPct val="100000"/>
              <a:tabLst/>
              <a:defRPr/>
            </a:pPr>
            <a:r>
              <a:rPr kumimoji="0" lang="zh-TW" altLang="en-US"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sym typeface="Arial"/>
              </a:rPr>
              <a:t>接收端無法接收</a:t>
            </a:r>
            <a:endParaRPr kumimoji="0" lang="en-US" altLang="zh-TW"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sym typeface="Arial"/>
            </a:endParaRPr>
          </a:p>
        </p:txBody>
      </p:sp>
      <p:sp>
        <p:nvSpPr>
          <p:cNvPr id="3" name="箭號: 向右 2">
            <a:extLst>
              <a:ext uri="{FF2B5EF4-FFF2-40B4-BE49-F238E27FC236}">
                <a16:creationId xmlns:a16="http://schemas.microsoft.com/office/drawing/2014/main" id="{A8E47A17-8F7B-D7E0-37BA-421930C17318}"/>
              </a:ext>
            </a:extLst>
          </p:cNvPr>
          <p:cNvSpPr/>
          <p:nvPr/>
        </p:nvSpPr>
        <p:spPr>
          <a:xfrm>
            <a:off x="2163740" y="1739662"/>
            <a:ext cx="281940" cy="27678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568BBC10-633F-46F2-ED15-0AC5A43187D0}"/>
              </a:ext>
            </a:extLst>
          </p:cNvPr>
          <p:cNvSpPr txBox="1"/>
          <p:nvPr/>
        </p:nvSpPr>
        <p:spPr>
          <a:xfrm>
            <a:off x="2688769" y="3162172"/>
            <a:ext cx="170385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000000"/>
              </a:buClr>
              <a:buSzPct val="100000"/>
              <a:tabLst/>
              <a:defRPr/>
            </a:pPr>
            <a:r>
              <a:rPr kumimoji="0" lang="zh-TW" altLang="en-US"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sym typeface="Arial"/>
              </a:rPr>
              <a:t>可順利傳輸</a:t>
            </a:r>
            <a:endParaRPr kumimoji="0" lang="en-US" altLang="zh-TW" sz="1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sym typeface="Arial"/>
            </a:endParaRPr>
          </a:p>
        </p:txBody>
      </p:sp>
      <p:sp>
        <p:nvSpPr>
          <p:cNvPr id="13" name="箭號: 向右 12">
            <a:extLst>
              <a:ext uri="{FF2B5EF4-FFF2-40B4-BE49-F238E27FC236}">
                <a16:creationId xmlns:a16="http://schemas.microsoft.com/office/drawing/2014/main" id="{7AF5CD6D-D3B1-5645-073D-78586022C503}"/>
              </a:ext>
            </a:extLst>
          </p:cNvPr>
          <p:cNvSpPr/>
          <p:nvPr/>
        </p:nvSpPr>
        <p:spPr>
          <a:xfrm>
            <a:off x="2371268" y="3208443"/>
            <a:ext cx="281940" cy="27678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打勾符號html 打鉤符號– JVVX">
            <a:extLst>
              <a:ext uri="{FF2B5EF4-FFF2-40B4-BE49-F238E27FC236}">
                <a16:creationId xmlns:a16="http://schemas.microsoft.com/office/drawing/2014/main" id="{9B7E58DB-1200-9BD8-F3FB-2A6471C911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593" y="3054913"/>
            <a:ext cx="583848" cy="5838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表格 14">
            <a:extLst>
              <a:ext uri="{FF2B5EF4-FFF2-40B4-BE49-F238E27FC236}">
                <a16:creationId xmlns:a16="http://schemas.microsoft.com/office/drawing/2014/main" id="{4E2B8BDA-B5E5-2AE7-7CBC-BBA3E8CA6A37}"/>
              </a:ext>
            </a:extLst>
          </p:cNvPr>
          <p:cNvGraphicFramePr>
            <a:graphicFrameLocks noGrp="1"/>
          </p:cNvGraphicFramePr>
          <p:nvPr>
            <p:extLst>
              <p:ext uri="{D42A27DB-BD31-4B8C-83A1-F6EECF244321}">
                <p14:modId xmlns:p14="http://schemas.microsoft.com/office/powerpoint/2010/main" val="1700238628"/>
              </p:ext>
            </p:extLst>
          </p:nvPr>
        </p:nvGraphicFramePr>
        <p:xfrm>
          <a:off x="4890653" y="1476912"/>
          <a:ext cx="3888000" cy="2406092"/>
        </p:xfrm>
        <a:graphic>
          <a:graphicData uri="http://schemas.openxmlformats.org/drawingml/2006/table">
            <a:tbl>
              <a:tblPr firstRow="1" firstCol="1" bandRow="1"/>
              <a:tblGrid>
                <a:gridCol w="1080000">
                  <a:extLst>
                    <a:ext uri="{9D8B030D-6E8A-4147-A177-3AD203B41FA5}">
                      <a16:colId xmlns:a16="http://schemas.microsoft.com/office/drawing/2014/main" val="4042933906"/>
                    </a:ext>
                  </a:extLst>
                </a:gridCol>
                <a:gridCol w="540000">
                  <a:extLst>
                    <a:ext uri="{9D8B030D-6E8A-4147-A177-3AD203B41FA5}">
                      <a16:colId xmlns:a16="http://schemas.microsoft.com/office/drawing/2014/main" val="3088040730"/>
                    </a:ext>
                  </a:extLst>
                </a:gridCol>
                <a:gridCol w="540000">
                  <a:extLst>
                    <a:ext uri="{9D8B030D-6E8A-4147-A177-3AD203B41FA5}">
                      <a16:colId xmlns:a16="http://schemas.microsoft.com/office/drawing/2014/main" val="2636253954"/>
                    </a:ext>
                  </a:extLst>
                </a:gridCol>
                <a:gridCol w="540000">
                  <a:extLst>
                    <a:ext uri="{9D8B030D-6E8A-4147-A177-3AD203B41FA5}">
                      <a16:colId xmlns:a16="http://schemas.microsoft.com/office/drawing/2014/main" val="1871152012"/>
                    </a:ext>
                  </a:extLst>
                </a:gridCol>
                <a:gridCol w="576000">
                  <a:extLst>
                    <a:ext uri="{9D8B030D-6E8A-4147-A177-3AD203B41FA5}">
                      <a16:colId xmlns:a16="http://schemas.microsoft.com/office/drawing/2014/main" val="2303486604"/>
                    </a:ext>
                  </a:extLst>
                </a:gridCol>
                <a:gridCol w="612000">
                  <a:extLst>
                    <a:ext uri="{9D8B030D-6E8A-4147-A177-3AD203B41FA5}">
                      <a16:colId xmlns:a16="http://schemas.microsoft.com/office/drawing/2014/main" val="2708290025"/>
                    </a:ext>
                  </a:extLst>
                </a:gridCol>
              </a:tblGrid>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Time</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ax</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ay</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az</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starin</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load</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221698"/>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16:01:40.723000</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216</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-86</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8108</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0</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1350.2</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11575279"/>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16:01:40.973000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182</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-32</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8188</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1344.5</a:t>
                      </a:r>
                    </a:p>
                  </a:txBody>
                  <a:tcPr marL="7620" marR="7620" marT="7620" marB="0" anchor="b">
                    <a:lnL>
                      <a:noFill/>
                    </a:lnL>
                    <a:lnR>
                      <a:noFill/>
                    </a:lnR>
                    <a:lnT>
                      <a:noFill/>
                    </a:lnT>
                    <a:lnB>
                      <a:noFill/>
                    </a:lnB>
                  </a:tcPr>
                </a:tc>
                <a:extLst>
                  <a:ext uri="{0D108BD9-81ED-4DB2-BD59-A6C34878D82A}">
                    <a16:rowId xmlns:a16="http://schemas.microsoft.com/office/drawing/2014/main" val="2803711354"/>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16:01:41.223000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164</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-114</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8098</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1344.1</a:t>
                      </a:r>
                    </a:p>
                  </a:txBody>
                  <a:tcPr marL="7620" marR="7620" marT="7620" marB="0" anchor="b">
                    <a:lnL>
                      <a:noFill/>
                    </a:lnL>
                    <a:lnR>
                      <a:noFill/>
                    </a:lnR>
                    <a:lnT>
                      <a:noFill/>
                    </a:lnT>
                    <a:lnB>
                      <a:noFill/>
                    </a:lnB>
                  </a:tcPr>
                </a:tc>
                <a:extLst>
                  <a:ext uri="{0D108BD9-81ED-4DB2-BD59-A6C34878D82A}">
                    <a16:rowId xmlns:a16="http://schemas.microsoft.com/office/drawing/2014/main" val="1443639129"/>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16:01:41.473000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176</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-120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8130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1349.6</a:t>
                      </a:r>
                    </a:p>
                  </a:txBody>
                  <a:tcPr marL="7620" marR="7620" marT="7620" marB="0" anchor="b">
                    <a:lnL>
                      <a:noFill/>
                    </a:lnL>
                    <a:lnR>
                      <a:noFill/>
                    </a:lnR>
                    <a:lnT>
                      <a:noFill/>
                    </a:lnT>
                    <a:lnB>
                      <a:noFill/>
                    </a:lnB>
                  </a:tcPr>
                </a:tc>
                <a:extLst>
                  <a:ext uri="{0D108BD9-81ED-4DB2-BD59-A6C34878D82A}">
                    <a16:rowId xmlns:a16="http://schemas.microsoft.com/office/drawing/2014/main" val="685568552"/>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16:01:41.738000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122</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-112</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8120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1348.6</a:t>
                      </a:r>
                    </a:p>
                  </a:txBody>
                  <a:tcPr marL="7620" marR="7620" marT="7620" marB="0" anchor="b">
                    <a:lnL>
                      <a:noFill/>
                    </a:lnL>
                    <a:lnR>
                      <a:noFill/>
                    </a:lnR>
                    <a:lnT>
                      <a:noFill/>
                    </a:lnT>
                    <a:lnB>
                      <a:noFill/>
                    </a:lnB>
                  </a:tcPr>
                </a:tc>
                <a:extLst>
                  <a:ext uri="{0D108BD9-81ED-4DB2-BD59-A6C34878D82A}">
                    <a16:rowId xmlns:a16="http://schemas.microsoft.com/office/drawing/2014/main" val="1255994460"/>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16:01:41.990000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190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-110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8112</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1357.9</a:t>
                      </a:r>
                    </a:p>
                  </a:txBody>
                  <a:tcPr marL="7620" marR="7620" marT="7620" marB="0" anchor="b">
                    <a:lnL>
                      <a:noFill/>
                    </a:lnL>
                    <a:lnR>
                      <a:noFill/>
                    </a:lnR>
                    <a:lnT>
                      <a:noFill/>
                    </a:lnT>
                    <a:lnB>
                      <a:noFill/>
                    </a:lnB>
                  </a:tcPr>
                </a:tc>
                <a:extLst>
                  <a:ext uri="{0D108BD9-81ED-4DB2-BD59-A6C34878D82A}">
                    <a16:rowId xmlns:a16="http://schemas.microsoft.com/office/drawing/2014/main" val="1697002296"/>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16:01:42.241000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170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-158</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8072</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1374.6</a:t>
                      </a:r>
                    </a:p>
                  </a:txBody>
                  <a:tcPr marL="7620" marR="7620" marT="7620" marB="0" anchor="b">
                    <a:lnL>
                      <a:noFill/>
                    </a:lnL>
                    <a:lnR>
                      <a:noFill/>
                    </a:lnR>
                    <a:lnT>
                      <a:noFill/>
                    </a:lnT>
                    <a:lnB>
                      <a:noFill/>
                    </a:lnB>
                  </a:tcPr>
                </a:tc>
                <a:extLst>
                  <a:ext uri="{0D108BD9-81ED-4DB2-BD59-A6C34878D82A}">
                    <a16:rowId xmlns:a16="http://schemas.microsoft.com/office/drawing/2014/main" val="3842264661"/>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16:01:42.494000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176</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-230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8046</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1435.7</a:t>
                      </a:r>
                    </a:p>
                  </a:txBody>
                  <a:tcPr marL="7620" marR="7620" marT="7620" marB="0" anchor="b">
                    <a:lnL>
                      <a:noFill/>
                    </a:lnL>
                    <a:lnR>
                      <a:noFill/>
                    </a:lnR>
                    <a:lnT>
                      <a:noFill/>
                    </a:lnT>
                    <a:lnB>
                      <a:noFill/>
                    </a:lnB>
                  </a:tcPr>
                </a:tc>
                <a:extLst>
                  <a:ext uri="{0D108BD9-81ED-4DB2-BD59-A6C34878D82A}">
                    <a16:rowId xmlns:a16="http://schemas.microsoft.com/office/drawing/2014/main" val="3212218177"/>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16:01:42.751000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352</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96</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6704</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1702.5</a:t>
                      </a:r>
                    </a:p>
                  </a:txBody>
                  <a:tcPr marL="7620" marR="7620" marT="7620" marB="0" anchor="b">
                    <a:lnL>
                      <a:noFill/>
                    </a:lnL>
                    <a:lnR>
                      <a:noFill/>
                    </a:lnR>
                    <a:lnT>
                      <a:noFill/>
                    </a:lnT>
                    <a:lnB>
                      <a:noFill/>
                    </a:lnB>
                  </a:tcPr>
                </a:tc>
                <a:extLst>
                  <a:ext uri="{0D108BD9-81ED-4DB2-BD59-A6C34878D82A}">
                    <a16:rowId xmlns:a16="http://schemas.microsoft.com/office/drawing/2014/main" val="1499721113"/>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16:01:43.000000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-88</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-464</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8784</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26</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2858.4</a:t>
                      </a:r>
                    </a:p>
                  </a:txBody>
                  <a:tcPr marL="7620" marR="7620" marT="7620" marB="0" anchor="b">
                    <a:lnL>
                      <a:noFill/>
                    </a:lnL>
                    <a:lnR>
                      <a:noFill/>
                    </a:lnR>
                    <a:lnT>
                      <a:noFill/>
                    </a:lnT>
                    <a:lnB>
                      <a:noFill/>
                    </a:lnB>
                  </a:tcPr>
                </a:tc>
                <a:extLst>
                  <a:ext uri="{0D108BD9-81ED-4DB2-BD59-A6C34878D82A}">
                    <a16:rowId xmlns:a16="http://schemas.microsoft.com/office/drawing/2014/main" val="2714055089"/>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16:01:43.253000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94</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270</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8138</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a:t>
                      </a:r>
                    </a:p>
                  </a:txBody>
                  <a:tcPr marL="7620" marR="7620" marT="7620" marB="0" anchor="b">
                    <a:lnL>
                      <a:noFill/>
                    </a:lnL>
                    <a:lnR>
                      <a:noFill/>
                    </a:lnR>
                    <a:lnT>
                      <a:noFill/>
                    </a:lnT>
                    <a:lnB>
                      <a:noFill/>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2613.3</a:t>
                      </a:r>
                    </a:p>
                  </a:txBody>
                  <a:tcPr marL="7620" marR="7620" marT="7620" marB="0" anchor="b">
                    <a:lnL>
                      <a:noFill/>
                    </a:lnL>
                    <a:lnR>
                      <a:noFill/>
                    </a:lnR>
                    <a:lnT>
                      <a:noFill/>
                    </a:lnT>
                    <a:lnB>
                      <a:noFill/>
                    </a:lnB>
                  </a:tcPr>
                </a:tc>
                <a:extLst>
                  <a:ext uri="{0D108BD9-81ED-4DB2-BD59-A6C34878D82A}">
                    <a16:rowId xmlns:a16="http://schemas.microsoft.com/office/drawing/2014/main" val="2205988278"/>
                  </a:ext>
                </a:extLst>
              </a:tr>
              <a:tr h="185084">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16:01:43.521000</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798</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18</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7768</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10</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marR="0" indent="127000" algn="ctr" rtl="0" fontAlgn="b">
                        <a:lnSpc>
                          <a:spcPct val="150000"/>
                        </a:lnSpc>
                        <a:spcBef>
                          <a:spcPts val="0"/>
                        </a:spcBef>
                        <a:spcAft>
                          <a:spcPts val="0"/>
                        </a:spcAft>
                        <a:buClr>
                          <a:srgbClr val="000000"/>
                        </a:buClr>
                        <a:buFont typeface="Arial"/>
                      </a:pPr>
                      <a:r>
                        <a:rPr lang="en-US" altLang="zh-TW" sz="900" b="0" i="0" u="none" strike="noStrike" kern="0" cap="non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sym typeface="Arial"/>
                        </a:rPr>
                        <a:t>2793.2</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043365"/>
                  </a:ext>
                </a:extLst>
              </a:tr>
            </a:tbl>
          </a:graphicData>
        </a:graphic>
      </p:graphicFrame>
      <p:sp>
        <p:nvSpPr>
          <p:cNvPr id="16" name="Google Shape;237;p16">
            <a:extLst>
              <a:ext uri="{FF2B5EF4-FFF2-40B4-BE49-F238E27FC236}">
                <a16:creationId xmlns:a16="http://schemas.microsoft.com/office/drawing/2014/main" id="{6D0FB8D2-E0EA-86D3-B922-C089EF5B7C1F}"/>
              </a:ext>
            </a:extLst>
          </p:cNvPr>
          <p:cNvSpPr txBox="1">
            <a:spLocks/>
          </p:cNvSpPr>
          <p:nvPr/>
        </p:nvSpPr>
        <p:spPr>
          <a:xfrm>
            <a:off x="4818675" y="1148009"/>
            <a:ext cx="2122578" cy="4842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數據接收</a:t>
            </a:r>
          </a:p>
        </p:txBody>
      </p:sp>
      <p:sp>
        <p:nvSpPr>
          <p:cNvPr id="17" name="Google Shape;237;p16">
            <a:extLst>
              <a:ext uri="{FF2B5EF4-FFF2-40B4-BE49-F238E27FC236}">
                <a16:creationId xmlns:a16="http://schemas.microsoft.com/office/drawing/2014/main" id="{62BF3D2B-F6B7-A064-5771-E027BB14ECD2}"/>
              </a:ext>
            </a:extLst>
          </p:cNvPr>
          <p:cNvSpPr txBox="1">
            <a:spLocks/>
          </p:cNvSpPr>
          <p:nvPr/>
        </p:nvSpPr>
        <p:spPr>
          <a:xfrm>
            <a:off x="5059179" y="4183480"/>
            <a:ext cx="2948338" cy="749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SzPct val="100000"/>
              <a:buFont typeface="Arial" panose="020B0604020202020204" pitchFamily="34" charset="0"/>
              <a:buChar char="•"/>
            </a:pPr>
            <a:r>
              <a:rPr lang="zh-TW" altLang="en-US" dirty="0"/>
              <a:t>取樣頻率</a:t>
            </a:r>
            <a:r>
              <a:rPr lang="en-US" altLang="zh-TW" dirty="0"/>
              <a:t>:</a:t>
            </a:r>
            <a:r>
              <a:rPr lang="zh-TW" altLang="en-US" dirty="0"/>
              <a:t> </a:t>
            </a:r>
            <a:r>
              <a:rPr lang="en-US" altLang="zh-TW" dirty="0"/>
              <a:t>5</a:t>
            </a:r>
            <a:r>
              <a:rPr lang="zh-TW" altLang="en-US" dirty="0"/>
              <a:t>筆</a:t>
            </a:r>
            <a:r>
              <a:rPr lang="en-US" altLang="zh-TW" dirty="0"/>
              <a:t>/</a:t>
            </a:r>
            <a:r>
              <a:rPr lang="zh-TW" altLang="en-US" dirty="0"/>
              <a:t>秒</a:t>
            </a:r>
            <a:endParaRPr lang="en-US" altLang="zh-TW" dirty="0"/>
          </a:p>
          <a:p>
            <a:pPr marL="342900" indent="-342900">
              <a:buSzPct val="100000"/>
              <a:buFont typeface="Arial" panose="020B0604020202020204" pitchFamily="34" charset="0"/>
              <a:buChar char="•"/>
            </a:pPr>
            <a:r>
              <a:rPr lang="zh-TW" altLang="en-US" dirty="0"/>
              <a:t>數位數值轉換</a:t>
            </a:r>
            <a:endParaRPr lang="en-US" altLang="zh-TW" dirty="0"/>
          </a:p>
        </p:txBody>
      </p:sp>
    </p:spTree>
    <p:extLst>
      <p:ext uri="{BB962C8B-B14F-4D97-AF65-F5344CB8AC3E}">
        <p14:creationId xmlns:p14="http://schemas.microsoft.com/office/powerpoint/2010/main" val="1797193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成本估算</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30" name="資料庫圖表 29">
            <a:extLst>
              <a:ext uri="{FF2B5EF4-FFF2-40B4-BE49-F238E27FC236}">
                <a16:creationId xmlns:a16="http://schemas.microsoft.com/office/drawing/2014/main" id="{E2B259C6-D54E-DE23-A695-D1E8B7C19878}"/>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38741D79-0EAF-14D7-3687-7AB98136060A}"/>
              </a:ext>
            </a:extLst>
          </p:cNvPr>
          <p:cNvPicPr>
            <a:picLocks noChangeAspect="1"/>
          </p:cNvPicPr>
          <p:nvPr/>
        </p:nvPicPr>
        <p:blipFill>
          <a:blip r:embed="rId8">
            <a:duotone>
              <a:schemeClr val="accent5">
                <a:shade val="45000"/>
                <a:satMod val="135000"/>
              </a:schemeClr>
              <a:prstClr val="white"/>
            </a:duotone>
            <a:alphaModFix/>
            <a:extLst>
              <a:ext uri="{BEBA8EAE-BF5A-486C-A8C5-ECC9F3942E4B}">
                <a14:imgProps xmlns:a14="http://schemas.microsoft.com/office/drawing/2010/main">
                  <a14:imgLayer r:embed="rId9">
                    <a14:imgEffect>
                      <a14:sharpenSoften amount="50000"/>
                    </a14:imgEffect>
                    <a14:imgEffect>
                      <a14:colorTemperature colorTemp="6883"/>
                    </a14:imgEffect>
                    <a14:imgEffect>
                      <a14:saturation sat="94000"/>
                    </a14:imgEffect>
                    <a14:imgEffect>
                      <a14:brightnessContrast bright="84000" contrast="40000"/>
                    </a14:imgEffect>
                  </a14:imgLayer>
                </a14:imgProps>
              </a:ext>
            </a:extLst>
          </a:blip>
          <a:stretch>
            <a:fillRect/>
          </a:stretch>
        </p:blipFill>
        <p:spPr>
          <a:xfrm>
            <a:off x="175824" y="462178"/>
            <a:ext cx="578578" cy="578578"/>
          </a:xfrm>
          <a:prstGeom prst="rect">
            <a:avLst/>
          </a:prstGeom>
        </p:spPr>
      </p:pic>
      <p:graphicFrame>
        <p:nvGraphicFramePr>
          <p:cNvPr id="6" name="表格 5">
            <a:extLst>
              <a:ext uri="{FF2B5EF4-FFF2-40B4-BE49-F238E27FC236}">
                <a16:creationId xmlns:a16="http://schemas.microsoft.com/office/drawing/2014/main" id="{6AF32E1B-7C1C-1EE4-D88E-E18F8AA0EAFF}"/>
              </a:ext>
            </a:extLst>
          </p:cNvPr>
          <p:cNvGraphicFramePr>
            <a:graphicFrameLocks noGrp="1"/>
          </p:cNvGraphicFramePr>
          <p:nvPr>
            <p:extLst>
              <p:ext uri="{D42A27DB-BD31-4B8C-83A1-F6EECF244321}">
                <p14:modId xmlns:p14="http://schemas.microsoft.com/office/powerpoint/2010/main" val="1653232230"/>
              </p:ext>
            </p:extLst>
          </p:nvPr>
        </p:nvGraphicFramePr>
        <p:xfrm>
          <a:off x="119605" y="1179203"/>
          <a:ext cx="4081943" cy="2930929"/>
        </p:xfrm>
        <a:graphic>
          <a:graphicData uri="http://schemas.openxmlformats.org/drawingml/2006/table">
            <a:tbl>
              <a:tblPr firstRow="1" firstCol="1" bandRow="1"/>
              <a:tblGrid>
                <a:gridCol w="542864">
                  <a:extLst>
                    <a:ext uri="{9D8B030D-6E8A-4147-A177-3AD203B41FA5}">
                      <a16:colId xmlns:a16="http://schemas.microsoft.com/office/drawing/2014/main" val="3947864582"/>
                    </a:ext>
                  </a:extLst>
                </a:gridCol>
                <a:gridCol w="1637000">
                  <a:extLst>
                    <a:ext uri="{9D8B030D-6E8A-4147-A177-3AD203B41FA5}">
                      <a16:colId xmlns:a16="http://schemas.microsoft.com/office/drawing/2014/main" val="2088001618"/>
                    </a:ext>
                  </a:extLst>
                </a:gridCol>
                <a:gridCol w="733561">
                  <a:extLst>
                    <a:ext uri="{9D8B030D-6E8A-4147-A177-3AD203B41FA5}">
                      <a16:colId xmlns:a16="http://schemas.microsoft.com/office/drawing/2014/main" val="710439855"/>
                    </a:ext>
                  </a:extLst>
                </a:gridCol>
                <a:gridCol w="1168518">
                  <a:extLst>
                    <a:ext uri="{9D8B030D-6E8A-4147-A177-3AD203B41FA5}">
                      <a16:colId xmlns:a16="http://schemas.microsoft.com/office/drawing/2014/main" val="3314479894"/>
                    </a:ext>
                  </a:extLst>
                </a:gridCol>
              </a:tblGrid>
              <a:tr h="299322">
                <a:tc>
                  <a:txBody>
                    <a:bodyPr/>
                    <a:lstStyle/>
                    <a:p>
                      <a:pPr marL="127000" indent="127000" algn="l">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項</a:t>
                      </a:r>
                      <a:r>
                        <a:rPr lang="zh-TW" alt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次</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2E49C"/>
                    </a:solidFill>
                  </a:tcPr>
                </a:tc>
                <a:tc>
                  <a:txBody>
                    <a:bodyPr/>
                    <a:lstStyle/>
                    <a:p>
                      <a:pPr marL="127000" indent="127000" algn="l">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項目名稱</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2E49C"/>
                    </a:solidFill>
                  </a:tcPr>
                </a:tc>
                <a:tc>
                  <a:txBody>
                    <a:bodyPr/>
                    <a:lstStyle/>
                    <a:p>
                      <a:pPr marL="127000" indent="127000" algn="l">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金額</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2E49C"/>
                    </a:solidFill>
                  </a:tcPr>
                </a:tc>
                <a:tc>
                  <a:txBody>
                    <a:bodyPr/>
                    <a:lstStyle/>
                    <a:p>
                      <a:pPr marL="127000" indent="127000" algn="l">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備註</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2E49C"/>
                    </a:solidFill>
                  </a:tcPr>
                </a:tc>
                <a:extLst>
                  <a:ext uri="{0D108BD9-81ED-4DB2-BD59-A6C34878D82A}">
                    <a16:rowId xmlns:a16="http://schemas.microsoft.com/office/drawing/2014/main" val="3185460630"/>
                  </a:ext>
                </a:extLst>
              </a:tr>
              <a:tr h="239237">
                <a:tc>
                  <a:txBody>
                    <a:bodyPr/>
                    <a:lstStyle/>
                    <a:p>
                      <a:pPr marL="127000" indent="127000" algn="ctr">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1</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Arduino UNO</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700</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6678884"/>
                  </a:ext>
                </a:extLst>
              </a:tr>
              <a:tr h="239237">
                <a:tc>
                  <a:txBody>
                    <a:bodyPr/>
                    <a:lstStyle/>
                    <a:p>
                      <a:pPr marL="127000" indent="127000" algn="ctr">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2</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MPU6050 </a:t>
                      </a: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加速度感測模組</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300</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955781"/>
                  </a:ext>
                </a:extLst>
              </a:tr>
              <a:tr h="239237">
                <a:tc>
                  <a:txBody>
                    <a:bodyPr/>
                    <a:lstStyle/>
                    <a:p>
                      <a:pPr marL="127000" indent="127000" algn="ctr">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3</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KSM133</a:t>
                      </a: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重量感測器模組</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1300</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6342813"/>
                  </a:ext>
                </a:extLst>
              </a:tr>
              <a:tr h="239237">
                <a:tc>
                  <a:txBody>
                    <a:bodyPr/>
                    <a:lstStyle/>
                    <a:p>
                      <a:pPr marL="127000" indent="127000" algn="ctr">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4</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BF350-3AA </a:t>
                      </a: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應變計感測模組</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370</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335611"/>
                  </a:ext>
                </a:extLst>
              </a:tr>
              <a:tr h="239237">
                <a:tc>
                  <a:txBody>
                    <a:bodyPr/>
                    <a:lstStyle/>
                    <a:p>
                      <a:pPr marL="127000" indent="127000" algn="ctr">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5</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太陽能板</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2300</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5824246"/>
                  </a:ext>
                </a:extLst>
              </a:tr>
              <a:tr h="239237">
                <a:tc>
                  <a:txBody>
                    <a:bodyPr/>
                    <a:lstStyle/>
                    <a:p>
                      <a:pPr marL="127000" indent="127000" algn="ctr">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6</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zh-TW" sz="700" kern="100">
                          <a:effectLst/>
                          <a:latin typeface="Times New Roman" panose="02020603050405020304" pitchFamily="18" charset="0"/>
                          <a:ea typeface="微軟正黑體" panose="020B0604030504040204" pitchFamily="34" charset="-120"/>
                          <a:cs typeface="Times New Roman" panose="02020603050405020304" pitchFamily="18" charset="0"/>
                        </a:rPr>
                        <a:t>機車電瓶</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700</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6363285"/>
                  </a:ext>
                </a:extLst>
              </a:tr>
              <a:tr h="239237">
                <a:tc>
                  <a:txBody>
                    <a:bodyPr/>
                    <a:lstStyle/>
                    <a:p>
                      <a:pPr marL="127000" indent="127000" algn="ctr">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7</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XBee S3B</a:t>
                      </a:r>
                      <a:r>
                        <a:rPr lang="zh-TW" sz="700" kern="100">
                          <a:effectLst/>
                          <a:latin typeface="Times New Roman" panose="02020603050405020304" pitchFamily="18" charset="0"/>
                          <a:ea typeface="微軟正黑體" panose="020B0604030504040204" pitchFamily="34" charset="-120"/>
                          <a:cs typeface="Times New Roman" panose="02020603050405020304" pitchFamily="18" charset="0"/>
                        </a:rPr>
                        <a:t>模組×</a:t>
                      </a: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2</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1900</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err="1">
                          <a:effectLst/>
                          <a:latin typeface="Times New Roman" panose="02020603050405020304" pitchFamily="18" charset="0"/>
                          <a:ea typeface="微軟正黑體" panose="020B0604030504040204" pitchFamily="34" charset="-120"/>
                          <a:cs typeface="Times New Roman" panose="02020603050405020304" pitchFamily="18" charset="0"/>
                        </a:rPr>
                        <a:t>XBee</a:t>
                      </a: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模組使用</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3205631"/>
                  </a:ext>
                </a:extLst>
              </a:tr>
              <a:tr h="239237">
                <a:tc>
                  <a:txBody>
                    <a:bodyPr/>
                    <a:lstStyle/>
                    <a:p>
                      <a:pPr marL="127000" indent="127000" algn="ctr">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8</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XBee</a:t>
                      </a:r>
                      <a:r>
                        <a:rPr lang="zh-TW" sz="700" kern="100">
                          <a:effectLst/>
                          <a:latin typeface="Times New Roman" panose="02020603050405020304" pitchFamily="18" charset="0"/>
                          <a:ea typeface="微軟正黑體" panose="020B0604030504040204" pitchFamily="34" charset="-120"/>
                          <a:cs typeface="Times New Roman" panose="02020603050405020304" pitchFamily="18" charset="0"/>
                        </a:rPr>
                        <a:t>擴展板×</a:t>
                      </a: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2</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350</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err="1">
                          <a:effectLst/>
                          <a:latin typeface="Times New Roman" panose="02020603050405020304" pitchFamily="18" charset="0"/>
                          <a:ea typeface="微軟正黑體" panose="020B0604030504040204" pitchFamily="34" charset="-120"/>
                          <a:cs typeface="Times New Roman" panose="02020603050405020304" pitchFamily="18" charset="0"/>
                        </a:rPr>
                        <a:t>XBee</a:t>
                      </a: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模組使用</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4916567"/>
                  </a:ext>
                </a:extLst>
              </a:tr>
              <a:tr h="239237">
                <a:tc>
                  <a:txBody>
                    <a:bodyPr/>
                    <a:lstStyle/>
                    <a:p>
                      <a:pPr marL="127000" indent="127000" algn="ctr">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9</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4G</a:t>
                      </a:r>
                      <a:r>
                        <a:rPr lang="zh-TW" sz="700" kern="100">
                          <a:effectLst/>
                          <a:latin typeface="Times New Roman" panose="02020603050405020304" pitchFamily="18" charset="0"/>
                          <a:ea typeface="微軟正黑體" panose="020B0604030504040204" pitchFamily="34" charset="-120"/>
                          <a:cs typeface="Times New Roman" panose="02020603050405020304" pitchFamily="18" charset="0"/>
                        </a:rPr>
                        <a:t>網路預付卡</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1000</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err="1">
                          <a:effectLst/>
                          <a:latin typeface="Times New Roman" panose="02020603050405020304" pitchFamily="18" charset="0"/>
                          <a:ea typeface="微軟正黑體" panose="020B0604030504040204" pitchFamily="34" charset="-120"/>
                          <a:cs typeface="Times New Roman" panose="02020603050405020304" pitchFamily="18" charset="0"/>
                        </a:rPr>
                        <a:t>XBee</a:t>
                      </a: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模組使用</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639644"/>
                  </a:ext>
                </a:extLst>
              </a:tr>
              <a:tr h="239237">
                <a:tc>
                  <a:txBody>
                    <a:bodyPr/>
                    <a:lstStyle/>
                    <a:p>
                      <a:pPr marL="127000" indent="127000" algn="ctr">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10</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Cat M1</a:t>
                      </a:r>
                      <a:r>
                        <a:rPr lang="zh-TW" sz="700" kern="100">
                          <a:effectLst/>
                          <a:latin typeface="Times New Roman" panose="02020603050405020304" pitchFamily="18" charset="0"/>
                          <a:ea typeface="微軟正黑體" panose="020B0604030504040204" pitchFamily="34" charset="-120"/>
                          <a:cs typeface="Times New Roman" panose="02020603050405020304" pitchFamily="18" charset="0"/>
                        </a:rPr>
                        <a:t>無線訊號監控模組</a:t>
                      </a:r>
                      <a:endParaRPr lang="zh-TW" sz="9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25000</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Cat M1</a:t>
                      </a: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模組使用</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8276039"/>
                  </a:ext>
                </a:extLst>
              </a:tr>
              <a:tr h="239237">
                <a:tc>
                  <a:txBody>
                    <a:bodyPr/>
                    <a:lstStyle/>
                    <a:p>
                      <a:pPr marL="127000" indent="127000" algn="ctr">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11</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整合雜項</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600</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l">
                        <a:lnSpc>
                          <a:spcPct val="150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sz="9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1215" marR="5121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868649"/>
                  </a:ext>
                </a:extLst>
              </a:tr>
            </a:tbl>
          </a:graphicData>
        </a:graphic>
      </p:graphicFrame>
      <p:graphicFrame>
        <p:nvGraphicFramePr>
          <p:cNvPr id="7" name="表格 6">
            <a:extLst>
              <a:ext uri="{FF2B5EF4-FFF2-40B4-BE49-F238E27FC236}">
                <a16:creationId xmlns:a16="http://schemas.microsoft.com/office/drawing/2014/main" id="{B35EBA8A-BF10-EE86-044F-BD5AB614825B}"/>
              </a:ext>
            </a:extLst>
          </p:cNvPr>
          <p:cNvGraphicFramePr>
            <a:graphicFrameLocks noGrp="1"/>
          </p:cNvGraphicFramePr>
          <p:nvPr>
            <p:extLst>
              <p:ext uri="{D42A27DB-BD31-4B8C-83A1-F6EECF244321}">
                <p14:modId xmlns:p14="http://schemas.microsoft.com/office/powerpoint/2010/main" val="1906438573"/>
              </p:ext>
            </p:extLst>
          </p:nvPr>
        </p:nvGraphicFramePr>
        <p:xfrm>
          <a:off x="4317683" y="1176436"/>
          <a:ext cx="4643438" cy="1270844"/>
        </p:xfrm>
        <a:graphic>
          <a:graphicData uri="http://schemas.openxmlformats.org/drawingml/2006/table">
            <a:tbl>
              <a:tblPr firstRow="1" firstCol="1" bandRow="1"/>
              <a:tblGrid>
                <a:gridCol w="992064">
                  <a:extLst>
                    <a:ext uri="{9D8B030D-6E8A-4147-A177-3AD203B41FA5}">
                      <a16:colId xmlns:a16="http://schemas.microsoft.com/office/drawing/2014/main" val="3442364454"/>
                    </a:ext>
                  </a:extLst>
                </a:gridCol>
                <a:gridCol w="1354561">
                  <a:extLst>
                    <a:ext uri="{9D8B030D-6E8A-4147-A177-3AD203B41FA5}">
                      <a16:colId xmlns:a16="http://schemas.microsoft.com/office/drawing/2014/main" val="154323408"/>
                    </a:ext>
                  </a:extLst>
                </a:gridCol>
                <a:gridCol w="666778">
                  <a:extLst>
                    <a:ext uri="{9D8B030D-6E8A-4147-A177-3AD203B41FA5}">
                      <a16:colId xmlns:a16="http://schemas.microsoft.com/office/drawing/2014/main" val="3303691691"/>
                    </a:ext>
                  </a:extLst>
                </a:gridCol>
                <a:gridCol w="1630035">
                  <a:extLst>
                    <a:ext uri="{9D8B030D-6E8A-4147-A177-3AD203B41FA5}">
                      <a16:colId xmlns:a16="http://schemas.microsoft.com/office/drawing/2014/main" val="3457758323"/>
                    </a:ext>
                  </a:extLst>
                </a:gridCol>
              </a:tblGrid>
              <a:tr h="298800">
                <a:tc>
                  <a:txBody>
                    <a:bodyPr/>
                    <a:lstStyle/>
                    <a:p>
                      <a:pPr marL="127000" indent="127000" algn="ctr">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項目</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27000" indent="127000" algn="ctr">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型號</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27000" indent="127000" algn="ctr">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金額</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27000" indent="127000" algn="ctr">
                        <a:lnSpc>
                          <a:spcPct val="150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備註</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82366016"/>
                  </a:ext>
                </a:extLst>
              </a:tr>
              <a:tr h="243011">
                <a:tc>
                  <a:txBody>
                    <a:bodyPr/>
                    <a:lstStyle/>
                    <a:p>
                      <a:pPr marL="127000" indent="127000" algn="ctr">
                        <a:lnSpc>
                          <a:spcPct val="115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加速計</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ctr">
                        <a:lnSpc>
                          <a:spcPct val="115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WR-731A</a:t>
                      </a: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低頻加速規</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ctr">
                        <a:lnSpc>
                          <a:spcPct val="115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34200</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15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低頻</a:t>
                      </a: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0.1~340 Hz (±1dB)</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0443424"/>
                  </a:ext>
                </a:extLst>
              </a:tr>
              <a:tr h="243011">
                <a:tc>
                  <a:txBody>
                    <a:bodyPr/>
                    <a:lstStyle/>
                    <a:p>
                      <a:pPr marL="127000" indent="127000" algn="ctr">
                        <a:lnSpc>
                          <a:spcPct val="115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重量感測器</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ctr">
                        <a:lnSpc>
                          <a:spcPct val="115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Button Load Cell Model 53 Force Sens</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ctr">
                        <a:lnSpc>
                          <a:spcPct val="115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30100</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15000"/>
                        </a:lnSpc>
                      </a:pPr>
                      <a:r>
                        <a:rPr lang="en-US" sz="7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500 lbf</a:t>
                      </a:r>
                      <a:endParaRPr lang="zh-TW" sz="7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741450"/>
                  </a:ext>
                </a:extLst>
              </a:tr>
              <a:tr h="243011">
                <a:tc>
                  <a:txBody>
                    <a:bodyPr/>
                    <a:lstStyle/>
                    <a:p>
                      <a:pPr marL="127000" indent="127000" algn="ctr">
                        <a:lnSpc>
                          <a:spcPct val="115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應變計</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ctr">
                        <a:lnSpc>
                          <a:spcPct val="115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STRAIN GAUGE 350 OHM LINEAR 10PC</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ctr">
                        <a:lnSpc>
                          <a:spcPct val="115000"/>
                        </a:lnSpc>
                      </a:pPr>
                      <a:r>
                        <a:rPr lang="en-US" sz="700" kern="100">
                          <a:effectLst/>
                          <a:latin typeface="Times New Roman" panose="02020603050405020304" pitchFamily="18" charset="0"/>
                          <a:ea typeface="微軟正黑體" panose="020B0604030504040204" pitchFamily="34" charset="-120"/>
                          <a:cs typeface="Times New Roman" panose="02020603050405020304" pitchFamily="18" charset="0"/>
                        </a:rPr>
                        <a:t>7200</a:t>
                      </a:r>
                      <a:endParaRPr lang="zh-TW" sz="7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15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電阻值</a:t>
                      </a: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350Ohms</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p>
                      <a:pPr marL="127000" indent="127000" algn="just">
                        <a:lnSpc>
                          <a:spcPct val="115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應變範圍</a:t>
                      </a: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3%</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6051565"/>
                  </a:ext>
                </a:extLst>
              </a:tr>
              <a:tr h="243011">
                <a:tc>
                  <a:txBody>
                    <a:bodyPr/>
                    <a:lstStyle/>
                    <a:p>
                      <a:pPr marL="127000" indent="127000" algn="ctr">
                        <a:lnSpc>
                          <a:spcPct val="115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擷取卡</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ctr">
                        <a:lnSpc>
                          <a:spcPct val="115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NI-9234</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ctr">
                        <a:lnSpc>
                          <a:spcPct val="115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92000</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7000" indent="127000" algn="just">
                        <a:lnSpc>
                          <a:spcPct val="115000"/>
                        </a:lnSpc>
                      </a:pP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4 </a:t>
                      </a: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通道類比輸入</a:t>
                      </a:r>
                    </a:p>
                    <a:p>
                      <a:pPr marL="127000" indent="127000" algn="just">
                        <a:lnSpc>
                          <a:spcPct val="115000"/>
                        </a:lnSpc>
                      </a:pPr>
                      <a:r>
                        <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rPr>
                        <a:t>取樣頻率</a:t>
                      </a:r>
                      <a:r>
                        <a:rPr lang="en-US" sz="700" kern="100" dirty="0">
                          <a:effectLst/>
                          <a:latin typeface="Times New Roman" panose="02020603050405020304" pitchFamily="18" charset="0"/>
                          <a:ea typeface="微軟正黑體" panose="020B0604030504040204" pitchFamily="34" charset="-120"/>
                          <a:cs typeface="Times New Roman" panose="02020603050405020304" pitchFamily="18" charset="0"/>
                        </a:rPr>
                        <a:t>: 23.04kHz</a:t>
                      </a:r>
                      <a:endParaRPr lang="zh-TW" sz="7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211149"/>
                  </a:ext>
                </a:extLst>
              </a:tr>
            </a:tbl>
          </a:graphicData>
        </a:graphic>
      </p:graphicFrame>
      <p:sp>
        <p:nvSpPr>
          <p:cNvPr id="29" name="Google Shape;237;p16">
            <a:extLst>
              <a:ext uri="{FF2B5EF4-FFF2-40B4-BE49-F238E27FC236}">
                <a16:creationId xmlns:a16="http://schemas.microsoft.com/office/drawing/2014/main" id="{82346405-79DF-51AC-77D5-23CAC777C7AB}"/>
              </a:ext>
            </a:extLst>
          </p:cNvPr>
          <p:cNvSpPr txBox="1">
            <a:spLocks/>
          </p:cNvSpPr>
          <p:nvPr/>
        </p:nvSpPr>
        <p:spPr>
          <a:xfrm>
            <a:off x="375144" y="4306174"/>
            <a:ext cx="3942539" cy="7502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SzPct val="100000"/>
              <a:buFont typeface="Arial" panose="020B0604020202020204" pitchFamily="34" charset="0"/>
              <a:buChar char="•"/>
            </a:pPr>
            <a:r>
              <a:rPr lang="zh-TW" altLang="en-US" sz="1600" dirty="0"/>
              <a:t>監測模組</a:t>
            </a:r>
            <a:r>
              <a:rPr lang="en-US" altLang="zh-TW" sz="1600" dirty="0"/>
              <a:t>(</a:t>
            </a:r>
            <a:r>
              <a:rPr lang="en-US" altLang="zh-TW" sz="1600" dirty="0" err="1"/>
              <a:t>XBee</a:t>
            </a:r>
            <a:r>
              <a:rPr lang="en-US" altLang="zh-TW" sz="1600" dirty="0"/>
              <a:t>)</a:t>
            </a:r>
            <a:r>
              <a:rPr lang="zh-TW" altLang="en-US" sz="1600" dirty="0"/>
              <a:t>成本 </a:t>
            </a:r>
            <a:r>
              <a:rPr lang="en-US" altLang="zh-TW" sz="1600" dirty="0"/>
              <a:t>:</a:t>
            </a:r>
            <a:r>
              <a:rPr lang="zh-TW" altLang="en-US" sz="1600" dirty="0"/>
              <a:t> </a:t>
            </a:r>
            <a:r>
              <a:rPr lang="en-US" altLang="zh-TW" sz="1600" dirty="0"/>
              <a:t>9520</a:t>
            </a:r>
            <a:r>
              <a:rPr lang="zh-TW" altLang="en-US" sz="1600" dirty="0"/>
              <a:t>元</a:t>
            </a:r>
            <a:r>
              <a:rPr lang="en-US" altLang="zh-TW" sz="1600" dirty="0"/>
              <a:t>/</a:t>
            </a:r>
            <a:r>
              <a:rPr lang="zh-TW" altLang="en-US" sz="1600" dirty="0"/>
              <a:t>組</a:t>
            </a:r>
            <a:endParaRPr lang="en-US" altLang="zh-TW" sz="1600" dirty="0"/>
          </a:p>
          <a:p>
            <a:pPr marL="342900" indent="-342900">
              <a:buSzPct val="100000"/>
              <a:buFont typeface="Arial" panose="020B0604020202020204" pitchFamily="34" charset="0"/>
              <a:buChar char="•"/>
            </a:pPr>
            <a:r>
              <a:rPr lang="zh-TW" altLang="en-US" sz="1600" dirty="0"/>
              <a:t>監測模組</a:t>
            </a:r>
            <a:r>
              <a:rPr lang="en-US" altLang="zh-TW" sz="1600" dirty="0"/>
              <a:t>(Cat M1 )</a:t>
            </a:r>
            <a:r>
              <a:rPr lang="zh-TW" altLang="en-US" sz="1600" dirty="0"/>
              <a:t>成本 </a:t>
            </a:r>
            <a:r>
              <a:rPr lang="en-US" altLang="zh-TW" sz="1600" dirty="0"/>
              <a:t>:</a:t>
            </a:r>
            <a:r>
              <a:rPr lang="zh-TW" altLang="en-US" sz="1600" dirty="0"/>
              <a:t> </a:t>
            </a:r>
            <a:r>
              <a:rPr lang="en-US" altLang="zh-TW" sz="1600" dirty="0"/>
              <a:t>31270</a:t>
            </a:r>
            <a:r>
              <a:rPr lang="zh-TW" altLang="en-US" sz="1600" dirty="0"/>
              <a:t>元</a:t>
            </a:r>
            <a:r>
              <a:rPr lang="en-US" altLang="zh-TW" sz="1600" dirty="0"/>
              <a:t>/</a:t>
            </a:r>
            <a:r>
              <a:rPr lang="zh-TW" altLang="en-US" sz="1600" dirty="0"/>
              <a:t>組</a:t>
            </a:r>
            <a:endParaRPr lang="en-US" altLang="zh-TW" sz="1600" dirty="0"/>
          </a:p>
        </p:txBody>
      </p:sp>
      <p:sp>
        <p:nvSpPr>
          <p:cNvPr id="31" name="Google Shape;237;p16">
            <a:extLst>
              <a:ext uri="{FF2B5EF4-FFF2-40B4-BE49-F238E27FC236}">
                <a16:creationId xmlns:a16="http://schemas.microsoft.com/office/drawing/2014/main" id="{2CB6AB63-A1CC-F077-B72D-8ADF2A72CA2A}"/>
              </a:ext>
            </a:extLst>
          </p:cNvPr>
          <p:cNvSpPr txBox="1">
            <a:spLocks/>
          </p:cNvSpPr>
          <p:nvPr/>
        </p:nvSpPr>
        <p:spPr>
          <a:xfrm>
            <a:off x="4942452" y="2626740"/>
            <a:ext cx="3942539" cy="575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SzPct val="100000"/>
              <a:buFont typeface="Arial" panose="020B0604020202020204" pitchFamily="34" charset="0"/>
              <a:buChar char="•"/>
            </a:pPr>
            <a:r>
              <a:rPr lang="zh-TW" altLang="en-US" sz="1600" dirty="0"/>
              <a:t>節省成本 </a:t>
            </a:r>
            <a:r>
              <a:rPr lang="en-US" altLang="zh-TW" sz="1600" dirty="0"/>
              <a:t>:</a:t>
            </a:r>
            <a:r>
              <a:rPr lang="zh-TW" altLang="en-US" sz="1600" dirty="0"/>
              <a:t> </a:t>
            </a:r>
            <a:r>
              <a:rPr lang="en-US" altLang="zh-TW" sz="1600" dirty="0"/>
              <a:t>&gt;10</a:t>
            </a:r>
            <a:r>
              <a:rPr lang="zh-TW" altLang="en-US" sz="1600" dirty="0"/>
              <a:t>萬元</a:t>
            </a:r>
            <a:r>
              <a:rPr lang="en-US" altLang="zh-TW" sz="1600" dirty="0"/>
              <a:t>/</a:t>
            </a:r>
            <a:r>
              <a:rPr lang="zh-TW" altLang="en-US" sz="1600" dirty="0"/>
              <a:t>組</a:t>
            </a:r>
            <a:endParaRPr lang="en-US" altLang="zh-TW" sz="1600" dirty="0"/>
          </a:p>
        </p:txBody>
      </p:sp>
    </p:spTree>
    <p:extLst>
      <p:ext uri="{BB962C8B-B14F-4D97-AF65-F5344CB8AC3E}">
        <p14:creationId xmlns:p14="http://schemas.microsoft.com/office/powerpoint/2010/main" val="2926723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37224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effectLst>
                  <a:outerShdw blurRad="38100" dist="38100" dir="2700000" algn="tl">
                    <a:srgbClr val="000000">
                      <a:alpha val="43137"/>
                    </a:srgbClr>
                  </a:outerShdw>
                </a:effectLst>
              </a:rPr>
              <a:t>建置</a:t>
            </a:r>
            <a:r>
              <a:rPr lang="en-US" altLang="zh-TW" dirty="0">
                <a:effectLst>
                  <a:outerShdw blurRad="38100" dist="38100" dir="2700000" algn="tl">
                    <a:srgbClr val="000000">
                      <a:alpha val="43137"/>
                    </a:srgbClr>
                  </a:outerShdw>
                </a:effectLst>
              </a:rPr>
              <a:t>Unity</a:t>
            </a:r>
            <a:r>
              <a:rPr lang="zh-TW" altLang="en-US" dirty="0">
                <a:effectLst>
                  <a:outerShdw blurRad="38100" dist="38100" dir="2700000" algn="tl">
                    <a:srgbClr val="000000">
                      <a:alpha val="43137"/>
                    </a:srgbClr>
                  </a:outerShdw>
                </a:effectLst>
              </a:rPr>
              <a:t>互動平台</a:t>
            </a:r>
            <a:endParaRPr dirty="0">
              <a:effectLst>
                <a:outerShdw blurRad="38100" dist="38100" dir="2700000" algn="tl">
                  <a:srgbClr val="000000">
                    <a:alpha val="43137"/>
                  </a:srgbClr>
                </a:outerShdw>
              </a:effectLst>
            </a:endParaRPr>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3</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2404477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大綱</a:t>
            </a:r>
            <a:endParaRPr dirty="0"/>
          </a:p>
        </p:txBody>
      </p:sp>
      <p:sp>
        <p:nvSpPr>
          <p:cNvPr id="608" name="Google Shape;608;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635" name="Google Shape;635;p38"/>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資料庫圖表 1">
            <a:extLst>
              <a:ext uri="{FF2B5EF4-FFF2-40B4-BE49-F238E27FC236}">
                <a16:creationId xmlns:a16="http://schemas.microsoft.com/office/drawing/2014/main" id="{233DC12B-8947-419D-BF5C-D9BFD16FA7E2}"/>
              </a:ext>
            </a:extLst>
          </p:cNvPr>
          <p:cNvGraphicFramePr/>
          <p:nvPr>
            <p:extLst>
              <p:ext uri="{D42A27DB-BD31-4B8C-83A1-F6EECF244321}">
                <p14:modId xmlns:p14="http://schemas.microsoft.com/office/powerpoint/2010/main" val="2631389205"/>
              </p:ext>
            </p:extLst>
          </p:nvPr>
        </p:nvGraphicFramePr>
        <p:xfrm>
          <a:off x="223785" y="1312985"/>
          <a:ext cx="8696430" cy="3639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4573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使用軟體介紹</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dirty="0"/>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1" name="資料庫圖表 20">
            <a:extLst>
              <a:ext uri="{FF2B5EF4-FFF2-40B4-BE49-F238E27FC236}">
                <a16:creationId xmlns:a16="http://schemas.microsoft.com/office/drawing/2014/main" id="{19AD9A96-69DD-6FE3-706D-425D271BA57E}"/>
              </a:ext>
            </a:extLst>
          </p:cNvPr>
          <p:cNvGraphicFramePr/>
          <p:nvPr>
            <p:extLst>
              <p:ext uri="{D42A27DB-BD31-4B8C-83A1-F6EECF244321}">
                <p14:modId xmlns:p14="http://schemas.microsoft.com/office/powerpoint/2010/main" val="776854892"/>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Autodesk Civil 3D 說明| Autodesk">
            <a:extLst>
              <a:ext uri="{FF2B5EF4-FFF2-40B4-BE49-F238E27FC236}">
                <a16:creationId xmlns:a16="http://schemas.microsoft.com/office/drawing/2014/main" id="{EFFD5246-3F7E-BE58-A79A-EEDD377255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627" y="2882199"/>
            <a:ext cx="2536127" cy="1868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icrosoft Visual Studio - 維基百科，自由的百科全書">
            <a:extLst>
              <a:ext uri="{FF2B5EF4-FFF2-40B4-BE49-F238E27FC236}">
                <a16:creationId xmlns:a16="http://schemas.microsoft.com/office/drawing/2014/main" id="{3BD4F255-1AB6-8C48-71AB-11CC46DB78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4995" y="3387756"/>
            <a:ext cx="958132" cy="945414"/>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D8097AF2-1AA8-3AA2-4293-F01FFC6912DF}"/>
              </a:ext>
            </a:extLst>
          </p:cNvPr>
          <p:cNvPicPr>
            <a:picLocks noChangeAspect="1"/>
          </p:cNvPicPr>
          <p:nvPr/>
        </p:nvPicPr>
        <p:blipFill>
          <a:blip r:embed="rId10"/>
          <a:stretch>
            <a:fillRect/>
          </a:stretch>
        </p:blipFill>
        <p:spPr>
          <a:xfrm>
            <a:off x="2847754" y="1642530"/>
            <a:ext cx="2474635" cy="895645"/>
          </a:xfrm>
          <a:prstGeom prst="rect">
            <a:avLst/>
          </a:prstGeom>
        </p:spPr>
      </p:pic>
      <p:sp>
        <p:nvSpPr>
          <p:cNvPr id="22" name="Google Shape;237;p16">
            <a:extLst>
              <a:ext uri="{FF2B5EF4-FFF2-40B4-BE49-F238E27FC236}">
                <a16:creationId xmlns:a16="http://schemas.microsoft.com/office/drawing/2014/main" id="{F9C70753-5BB8-2A1D-CB7E-CACE4F9D164F}"/>
              </a:ext>
            </a:extLst>
          </p:cNvPr>
          <p:cNvSpPr txBox="1">
            <a:spLocks/>
          </p:cNvSpPr>
          <p:nvPr/>
        </p:nvSpPr>
        <p:spPr>
          <a:xfrm>
            <a:off x="2471174" y="3571808"/>
            <a:ext cx="2230665" cy="1311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鐵公路建模</a:t>
            </a:r>
          </a:p>
          <a:p>
            <a:pPr marL="342900" indent="-342900">
              <a:buSzPct val="100000"/>
              <a:buFont typeface="+mj-lt"/>
              <a:buAutoNum type="arabicParenR"/>
            </a:pPr>
            <a:r>
              <a:rPr lang="en-US" altLang="zh-TW" dirty="0"/>
              <a:t>3D</a:t>
            </a:r>
            <a:r>
              <a:rPr lang="zh-TW" altLang="en-US" dirty="0"/>
              <a:t>塑型</a:t>
            </a:r>
          </a:p>
        </p:txBody>
      </p:sp>
      <p:sp>
        <p:nvSpPr>
          <p:cNvPr id="23" name="Google Shape;237;p16">
            <a:extLst>
              <a:ext uri="{FF2B5EF4-FFF2-40B4-BE49-F238E27FC236}">
                <a16:creationId xmlns:a16="http://schemas.microsoft.com/office/drawing/2014/main" id="{304BA64C-4C79-CB3D-622A-E2A451E30C22}"/>
              </a:ext>
            </a:extLst>
          </p:cNvPr>
          <p:cNvSpPr txBox="1">
            <a:spLocks/>
          </p:cNvSpPr>
          <p:nvPr/>
        </p:nvSpPr>
        <p:spPr>
          <a:xfrm>
            <a:off x="5391976" y="1271932"/>
            <a:ext cx="3523742" cy="16368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高開發效率</a:t>
            </a:r>
            <a:endParaRPr lang="en-US" altLang="zh-TW" dirty="0"/>
          </a:p>
          <a:p>
            <a:pPr marL="342900" indent="-342900">
              <a:buSzPct val="100000"/>
              <a:buFont typeface="+mj-lt"/>
              <a:buAutoNum type="arabicParenR"/>
            </a:pPr>
            <a:r>
              <a:rPr lang="zh-TW" altLang="en-US" dirty="0"/>
              <a:t>自行設計使用者介面</a:t>
            </a:r>
            <a:endParaRPr lang="en-US" altLang="zh-TW" dirty="0"/>
          </a:p>
          <a:p>
            <a:pPr marL="342900" indent="-342900">
              <a:buSzPct val="100000"/>
              <a:buFont typeface="+mj-lt"/>
              <a:buAutoNum type="arabicParenR"/>
            </a:pPr>
            <a:r>
              <a:rPr lang="zh-TW" altLang="en-US" dirty="0"/>
              <a:t>相容各大作業平台與穿戴裝置</a:t>
            </a:r>
          </a:p>
          <a:p>
            <a:pPr marL="342900" indent="-342900">
              <a:buSzPct val="100000"/>
              <a:buFont typeface="+mj-lt"/>
              <a:buAutoNum type="arabicParenR"/>
            </a:pPr>
            <a:endParaRPr lang="zh-TW" altLang="en-US" dirty="0"/>
          </a:p>
        </p:txBody>
      </p:sp>
      <p:sp>
        <p:nvSpPr>
          <p:cNvPr id="24" name="Google Shape;237;p16">
            <a:extLst>
              <a:ext uri="{FF2B5EF4-FFF2-40B4-BE49-F238E27FC236}">
                <a16:creationId xmlns:a16="http://schemas.microsoft.com/office/drawing/2014/main" id="{E9146C37-873B-5222-1F83-8BF59411864C}"/>
              </a:ext>
            </a:extLst>
          </p:cNvPr>
          <p:cNvSpPr txBox="1">
            <a:spLocks/>
          </p:cNvSpPr>
          <p:nvPr/>
        </p:nvSpPr>
        <p:spPr>
          <a:xfrm>
            <a:off x="6864048" y="3434237"/>
            <a:ext cx="2075533" cy="1174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腳本編寫環境</a:t>
            </a:r>
          </a:p>
        </p:txBody>
      </p:sp>
    </p:spTree>
    <p:extLst>
      <p:ext uri="{BB962C8B-B14F-4D97-AF65-F5344CB8AC3E}">
        <p14:creationId xmlns:p14="http://schemas.microsoft.com/office/powerpoint/2010/main" val="4023880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平台建模流程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graphicFrame>
        <p:nvGraphicFramePr>
          <p:cNvPr id="9" name="資料庫圖表 8">
            <a:extLst>
              <a:ext uri="{FF2B5EF4-FFF2-40B4-BE49-F238E27FC236}">
                <a16:creationId xmlns:a16="http://schemas.microsoft.com/office/drawing/2014/main" id="{ED4DA345-A75C-4093-BE60-380853076ED1}"/>
              </a:ext>
            </a:extLst>
          </p:cNvPr>
          <p:cNvGraphicFramePr>
            <a:graphicFrameLocks/>
          </p:cNvGraphicFramePr>
          <p:nvPr>
            <p:extLst>
              <p:ext uri="{D42A27DB-BD31-4B8C-83A1-F6EECF244321}">
                <p14:modId xmlns:p14="http://schemas.microsoft.com/office/powerpoint/2010/main" val="2255822620"/>
              </p:ext>
            </p:extLst>
          </p:nvPr>
        </p:nvGraphicFramePr>
        <p:xfrm>
          <a:off x="2120619" y="1364350"/>
          <a:ext cx="5141827" cy="358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oogle Shape;857;p46">
            <a:extLst>
              <a:ext uri="{FF2B5EF4-FFF2-40B4-BE49-F238E27FC236}">
                <a16:creationId xmlns:a16="http://schemas.microsoft.com/office/drawing/2014/main" id="{AA7440D9-4462-4F5B-99FA-6B0F3F50AF93}"/>
              </a:ext>
            </a:extLst>
          </p:cNvPr>
          <p:cNvGrpSpPr/>
          <p:nvPr/>
        </p:nvGrpSpPr>
        <p:grpSpPr>
          <a:xfrm>
            <a:off x="289180" y="560504"/>
            <a:ext cx="309041" cy="403123"/>
            <a:chOff x="590250" y="244200"/>
            <a:chExt cx="407975" cy="532175"/>
          </a:xfrm>
        </p:grpSpPr>
        <p:sp>
          <p:nvSpPr>
            <p:cNvPr id="11" name="Google Shape;858;p46">
              <a:extLst>
                <a:ext uri="{FF2B5EF4-FFF2-40B4-BE49-F238E27FC236}">
                  <a16:creationId xmlns:a16="http://schemas.microsoft.com/office/drawing/2014/main" id="{F393B0D9-EA59-4B67-BC68-F2F611A995FF}"/>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9;p46">
              <a:extLst>
                <a:ext uri="{FF2B5EF4-FFF2-40B4-BE49-F238E27FC236}">
                  <a16:creationId xmlns:a16="http://schemas.microsoft.com/office/drawing/2014/main" id="{EE999291-B383-4FD0-AC0A-FB050770DB38}"/>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0;p46">
              <a:extLst>
                <a:ext uri="{FF2B5EF4-FFF2-40B4-BE49-F238E27FC236}">
                  <a16:creationId xmlns:a16="http://schemas.microsoft.com/office/drawing/2014/main" id="{B096835D-0B77-4E4D-8653-0968F09156CE}"/>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1;p46">
              <a:extLst>
                <a:ext uri="{FF2B5EF4-FFF2-40B4-BE49-F238E27FC236}">
                  <a16:creationId xmlns:a16="http://schemas.microsoft.com/office/drawing/2014/main" id="{8977C68D-EC3B-4E1D-861F-4884FF299EAA}"/>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2;p46">
              <a:extLst>
                <a:ext uri="{FF2B5EF4-FFF2-40B4-BE49-F238E27FC236}">
                  <a16:creationId xmlns:a16="http://schemas.microsoft.com/office/drawing/2014/main" id="{8BA6A5B4-A600-4328-ACD4-3914C28169BE}"/>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3;p46">
              <a:extLst>
                <a:ext uri="{FF2B5EF4-FFF2-40B4-BE49-F238E27FC236}">
                  <a16:creationId xmlns:a16="http://schemas.microsoft.com/office/drawing/2014/main" id="{655D376E-6734-4F5D-85AE-10C9CFD6BB9E}"/>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4;p46">
              <a:extLst>
                <a:ext uri="{FF2B5EF4-FFF2-40B4-BE49-F238E27FC236}">
                  <a16:creationId xmlns:a16="http://schemas.microsoft.com/office/drawing/2014/main" id="{67F6DD84-7CED-424D-8E7C-3B800B78A9F6}"/>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5;p46">
              <a:extLst>
                <a:ext uri="{FF2B5EF4-FFF2-40B4-BE49-F238E27FC236}">
                  <a16:creationId xmlns:a16="http://schemas.microsoft.com/office/drawing/2014/main" id="{C26E5E4A-4BF0-418E-AEE8-EA6E5B705B3E}"/>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6;p46">
              <a:extLst>
                <a:ext uri="{FF2B5EF4-FFF2-40B4-BE49-F238E27FC236}">
                  <a16:creationId xmlns:a16="http://schemas.microsoft.com/office/drawing/2014/main" id="{4329D237-DF99-4283-ABCC-F38267EE9860}"/>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7;p46">
              <a:extLst>
                <a:ext uri="{FF2B5EF4-FFF2-40B4-BE49-F238E27FC236}">
                  <a16:creationId xmlns:a16="http://schemas.microsoft.com/office/drawing/2014/main" id="{5B24F10A-30E6-4170-9F36-2B496732A670}"/>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8;p46">
              <a:extLst>
                <a:ext uri="{FF2B5EF4-FFF2-40B4-BE49-F238E27FC236}">
                  <a16:creationId xmlns:a16="http://schemas.microsoft.com/office/drawing/2014/main" id="{796DB873-0DAA-4D18-BEB6-A246FC989BA1}"/>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9;p46">
              <a:extLst>
                <a:ext uri="{FF2B5EF4-FFF2-40B4-BE49-F238E27FC236}">
                  <a16:creationId xmlns:a16="http://schemas.microsoft.com/office/drawing/2014/main" id="{0D12FA66-33D4-47A6-AE13-21C84EDF2DC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0;p46">
              <a:extLst>
                <a:ext uri="{FF2B5EF4-FFF2-40B4-BE49-F238E27FC236}">
                  <a16:creationId xmlns:a16="http://schemas.microsoft.com/office/drawing/2014/main" id="{479ABC9C-2081-4403-8CEA-658416FC7FBC}"/>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46">
              <a:extLst>
                <a:ext uri="{FF2B5EF4-FFF2-40B4-BE49-F238E27FC236}">
                  <a16:creationId xmlns:a16="http://schemas.microsoft.com/office/drawing/2014/main" id="{3D153B6C-111B-4020-A724-15CB1F60D8AD}"/>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 name="資料庫圖表 29">
            <a:extLst>
              <a:ext uri="{FF2B5EF4-FFF2-40B4-BE49-F238E27FC236}">
                <a16:creationId xmlns:a16="http://schemas.microsoft.com/office/drawing/2014/main" id="{A3E9A29E-A32B-A657-57C5-59A769E282CA}"/>
              </a:ext>
            </a:extLst>
          </p:cNvPr>
          <p:cNvGraphicFramePr/>
          <p:nvPr>
            <p:extLst>
              <p:ext uri="{D42A27DB-BD31-4B8C-83A1-F6EECF244321}">
                <p14:modId xmlns:p14="http://schemas.microsoft.com/office/powerpoint/2010/main" val="3651658138"/>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799674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graphicEl>
                                              <a:dgm id="{3615CD9E-7507-403F-AB25-4C7EB5E68D4D}"/>
                                            </p:graphicEl>
                                          </p:spTgt>
                                        </p:tgtEl>
                                        <p:attrNameLst>
                                          <p:attrName>style.visibility</p:attrName>
                                        </p:attrNameLst>
                                      </p:cBhvr>
                                      <p:to>
                                        <p:strVal val="visible"/>
                                      </p:to>
                                    </p:set>
                                    <p:animEffect transition="in" filter="wipe(up)">
                                      <p:cBhvr>
                                        <p:cTn id="7" dur="500"/>
                                        <p:tgtEl>
                                          <p:spTgt spid="9">
                                            <p:graphicEl>
                                              <a:dgm id="{3615CD9E-7507-403F-AB25-4C7EB5E68D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graphicEl>
                                              <a:dgm id="{92F65FAD-E1B5-4581-928E-CCED0451D8DD}"/>
                                            </p:graphicEl>
                                          </p:spTgt>
                                        </p:tgtEl>
                                        <p:attrNameLst>
                                          <p:attrName>style.visibility</p:attrName>
                                        </p:attrNameLst>
                                      </p:cBhvr>
                                      <p:to>
                                        <p:strVal val="visible"/>
                                      </p:to>
                                    </p:set>
                                    <p:animEffect transition="in" filter="wipe(up)">
                                      <p:cBhvr>
                                        <p:cTn id="12" dur="500"/>
                                        <p:tgtEl>
                                          <p:spTgt spid="9">
                                            <p:graphicEl>
                                              <a:dgm id="{92F65FAD-E1B5-4581-928E-CCED0451D8D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graphicEl>
                                              <a:dgm id="{A7EC84A6-4EAB-4881-88EF-C5ED9BC9C0FA}"/>
                                            </p:graphicEl>
                                          </p:spTgt>
                                        </p:tgtEl>
                                        <p:attrNameLst>
                                          <p:attrName>style.visibility</p:attrName>
                                        </p:attrNameLst>
                                      </p:cBhvr>
                                      <p:to>
                                        <p:strVal val="visible"/>
                                      </p:to>
                                    </p:set>
                                    <p:animEffect transition="in" filter="wipe(up)">
                                      <p:cBhvr>
                                        <p:cTn id="17" dur="500"/>
                                        <p:tgtEl>
                                          <p:spTgt spid="9">
                                            <p:graphicEl>
                                              <a:dgm id="{A7EC84A6-4EAB-4881-88EF-C5ED9BC9C0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graphicEl>
                                              <a:dgm id="{F9B1CA05-1122-4443-BD2F-520EE82EC68F}"/>
                                            </p:graphicEl>
                                          </p:spTgt>
                                        </p:tgtEl>
                                        <p:attrNameLst>
                                          <p:attrName>style.visibility</p:attrName>
                                        </p:attrNameLst>
                                      </p:cBhvr>
                                      <p:to>
                                        <p:strVal val="visible"/>
                                      </p:to>
                                    </p:set>
                                    <p:animEffect transition="in" filter="wipe(up)">
                                      <p:cBhvr>
                                        <p:cTn id="22" dur="500"/>
                                        <p:tgtEl>
                                          <p:spTgt spid="9">
                                            <p:graphicEl>
                                              <a:dgm id="{F9B1CA05-1122-4443-BD2F-520EE82EC6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建置軌道模型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3" name="文字方塊 12">
            <a:extLst>
              <a:ext uri="{FF2B5EF4-FFF2-40B4-BE49-F238E27FC236}">
                <a16:creationId xmlns:a16="http://schemas.microsoft.com/office/drawing/2014/main" id="{D1866226-306B-461C-83BD-29E1DF7AA9FD}"/>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建置</a:t>
            </a:r>
            <a:r>
              <a:rPr lang="en-US" altLang="zh-TW" sz="1100" b="1" dirty="0">
                <a:solidFill>
                  <a:schemeClr val="accent3"/>
                </a:solidFill>
                <a:latin typeface="微軟正黑體" panose="020B0604030504040204" pitchFamily="34" charset="-120"/>
                <a:ea typeface="微軟正黑體" panose="020B0604030504040204" pitchFamily="34" charset="-120"/>
                <a:sym typeface="Roboto Condensed"/>
              </a:rPr>
              <a:t>Unity</a:t>
            </a:r>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a:t>
            </a:r>
          </a:p>
          <a:p>
            <a:endParaRPr lang="zh-TW" altLang="en-US" sz="700" dirty="0">
              <a:solidFill>
                <a:schemeClr val="accent3"/>
              </a:solidFill>
            </a:endParaRPr>
          </a:p>
        </p:txBody>
      </p:sp>
      <p:grpSp>
        <p:nvGrpSpPr>
          <p:cNvPr id="18" name="Google Shape;857;p46">
            <a:extLst>
              <a:ext uri="{FF2B5EF4-FFF2-40B4-BE49-F238E27FC236}">
                <a16:creationId xmlns:a16="http://schemas.microsoft.com/office/drawing/2014/main" id="{3A0D6161-3672-490C-9C97-1F01E4E411E1}"/>
              </a:ext>
            </a:extLst>
          </p:cNvPr>
          <p:cNvGrpSpPr/>
          <p:nvPr/>
        </p:nvGrpSpPr>
        <p:grpSpPr>
          <a:xfrm>
            <a:off x="289180" y="560504"/>
            <a:ext cx="309041" cy="403123"/>
            <a:chOff x="590250" y="244200"/>
            <a:chExt cx="407975" cy="532175"/>
          </a:xfrm>
        </p:grpSpPr>
        <p:sp>
          <p:nvSpPr>
            <p:cNvPr id="19" name="Google Shape;858;p46">
              <a:extLst>
                <a:ext uri="{FF2B5EF4-FFF2-40B4-BE49-F238E27FC236}">
                  <a16:creationId xmlns:a16="http://schemas.microsoft.com/office/drawing/2014/main" id="{D7A078FC-5919-49E4-A4A1-DF880C090FF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C3011C8D-7360-4E5D-BEBC-C6E6CAC62DB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25886308-B060-4846-B484-4B1A038740D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BAB3C24A-DD76-4712-B105-22BCCAADD4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6">
              <a:extLst>
                <a:ext uri="{FF2B5EF4-FFF2-40B4-BE49-F238E27FC236}">
                  <a16:creationId xmlns:a16="http://schemas.microsoft.com/office/drawing/2014/main" id="{975C827C-DAB5-4FA3-8F1E-552F021CA23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p46">
              <a:extLst>
                <a:ext uri="{FF2B5EF4-FFF2-40B4-BE49-F238E27FC236}">
                  <a16:creationId xmlns:a16="http://schemas.microsoft.com/office/drawing/2014/main" id="{7C8D0224-E344-4F58-B394-A827D4971DC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p46">
              <a:extLst>
                <a:ext uri="{FF2B5EF4-FFF2-40B4-BE49-F238E27FC236}">
                  <a16:creationId xmlns:a16="http://schemas.microsoft.com/office/drawing/2014/main" id="{9886D7D2-E43F-4B9A-B0AB-4DCABC02F97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46">
              <a:extLst>
                <a:ext uri="{FF2B5EF4-FFF2-40B4-BE49-F238E27FC236}">
                  <a16:creationId xmlns:a16="http://schemas.microsoft.com/office/drawing/2014/main" id="{593E4CDE-CB40-4A8E-A034-6DDACE94F30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6;p46">
              <a:extLst>
                <a:ext uri="{FF2B5EF4-FFF2-40B4-BE49-F238E27FC236}">
                  <a16:creationId xmlns:a16="http://schemas.microsoft.com/office/drawing/2014/main" id="{7E7E716A-1ABF-4751-A047-80D0FEF5E74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7;p46">
              <a:extLst>
                <a:ext uri="{FF2B5EF4-FFF2-40B4-BE49-F238E27FC236}">
                  <a16:creationId xmlns:a16="http://schemas.microsoft.com/office/drawing/2014/main" id="{B06A0556-3DF9-400B-B49D-95F3C58FA55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8;p46">
              <a:extLst>
                <a:ext uri="{FF2B5EF4-FFF2-40B4-BE49-F238E27FC236}">
                  <a16:creationId xmlns:a16="http://schemas.microsoft.com/office/drawing/2014/main" id="{D867F183-93EF-4666-A98F-6E4DC22D6FD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9;p46">
              <a:extLst>
                <a:ext uri="{FF2B5EF4-FFF2-40B4-BE49-F238E27FC236}">
                  <a16:creationId xmlns:a16="http://schemas.microsoft.com/office/drawing/2014/main" id="{00D059C0-A79D-447B-9140-191AD4B428B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0;p46">
              <a:extLst>
                <a:ext uri="{FF2B5EF4-FFF2-40B4-BE49-F238E27FC236}">
                  <a16:creationId xmlns:a16="http://schemas.microsoft.com/office/drawing/2014/main" id="{AE557275-9A4C-472B-B444-FC9FE74B334D}"/>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46">
              <a:extLst>
                <a:ext uri="{FF2B5EF4-FFF2-40B4-BE49-F238E27FC236}">
                  <a16:creationId xmlns:a16="http://schemas.microsoft.com/office/drawing/2014/main" id="{FDFBB2AF-508F-46B9-B985-CABE81B8103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資料庫圖表 32">
            <a:extLst>
              <a:ext uri="{FF2B5EF4-FFF2-40B4-BE49-F238E27FC236}">
                <a16:creationId xmlns:a16="http://schemas.microsoft.com/office/drawing/2014/main" id="{472CE7E8-3AE6-59A6-8100-0701010474B7}"/>
              </a:ext>
            </a:extLst>
          </p:cNvPr>
          <p:cNvGraphicFramePr/>
          <p:nvPr>
            <p:extLst>
              <p:ext uri="{D42A27DB-BD31-4B8C-83A1-F6EECF244321}">
                <p14:modId xmlns:p14="http://schemas.microsoft.com/office/powerpoint/2010/main" val="3651658138"/>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圖片 33" descr="一張含有 文字, 電子用品 的圖片&#10;&#10;自動產生的描述">
            <a:extLst>
              <a:ext uri="{FF2B5EF4-FFF2-40B4-BE49-F238E27FC236}">
                <a16:creationId xmlns:a16="http://schemas.microsoft.com/office/drawing/2014/main" id="{DDBFAE1D-3E8E-4A57-D149-93F416E43AB3}"/>
              </a:ext>
            </a:extLst>
          </p:cNvPr>
          <p:cNvPicPr>
            <a:picLocks noChangeAspect="1"/>
          </p:cNvPicPr>
          <p:nvPr/>
        </p:nvPicPr>
        <p:blipFill rotWithShape="1">
          <a:blip r:embed="rId8"/>
          <a:srcRect l="15949" t="22174" b="10451"/>
          <a:stretch/>
        </p:blipFill>
        <p:spPr>
          <a:xfrm>
            <a:off x="139339" y="1308400"/>
            <a:ext cx="3025882" cy="1586339"/>
          </a:xfrm>
          <a:prstGeom prst="rect">
            <a:avLst/>
          </a:prstGeom>
        </p:spPr>
      </p:pic>
      <p:pic>
        <p:nvPicPr>
          <p:cNvPr id="3" name="圖片 2">
            <a:extLst>
              <a:ext uri="{FF2B5EF4-FFF2-40B4-BE49-F238E27FC236}">
                <a16:creationId xmlns:a16="http://schemas.microsoft.com/office/drawing/2014/main" id="{3370D8C6-4D92-BCF7-170B-79FCB9797401}"/>
              </a:ext>
            </a:extLst>
          </p:cNvPr>
          <p:cNvPicPr>
            <a:picLocks noChangeAspect="1"/>
          </p:cNvPicPr>
          <p:nvPr/>
        </p:nvPicPr>
        <p:blipFill>
          <a:blip r:embed="rId9"/>
          <a:stretch>
            <a:fillRect/>
          </a:stretch>
        </p:blipFill>
        <p:spPr>
          <a:xfrm rot="20608609">
            <a:off x="6198642" y="353175"/>
            <a:ext cx="2772717" cy="1991047"/>
          </a:xfrm>
          <a:prstGeom prst="rect">
            <a:avLst/>
          </a:prstGeom>
        </p:spPr>
      </p:pic>
      <p:pic>
        <p:nvPicPr>
          <p:cNvPr id="35" name="圖片 34">
            <a:extLst>
              <a:ext uri="{FF2B5EF4-FFF2-40B4-BE49-F238E27FC236}">
                <a16:creationId xmlns:a16="http://schemas.microsoft.com/office/drawing/2014/main" id="{88E7718B-6492-89DA-7518-4660F9C2075E}"/>
              </a:ext>
            </a:extLst>
          </p:cNvPr>
          <p:cNvPicPr>
            <a:picLocks noChangeAspect="1"/>
          </p:cNvPicPr>
          <p:nvPr/>
        </p:nvPicPr>
        <p:blipFill rotWithShape="1">
          <a:blip r:embed="rId10"/>
          <a:srcRect t="462" b="1909"/>
          <a:stretch/>
        </p:blipFill>
        <p:spPr bwMode="auto">
          <a:xfrm>
            <a:off x="88650" y="3181271"/>
            <a:ext cx="3076571" cy="1772965"/>
          </a:xfrm>
          <a:prstGeom prst="rect">
            <a:avLst/>
          </a:prstGeom>
          <a:ln>
            <a:noFill/>
          </a:ln>
          <a:extLst>
            <a:ext uri="{53640926-AAD7-44D8-BBD7-CCE9431645EC}">
              <a14:shadowObscured xmlns:a14="http://schemas.microsoft.com/office/drawing/2010/main"/>
            </a:ext>
          </a:extLst>
        </p:spPr>
      </p:pic>
      <p:sp>
        <p:nvSpPr>
          <p:cNvPr id="7" name="矩形: 圓角 6">
            <a:extLst>
              <a:ext uri="{FF2B5EF4-FFF2-40B4-BE49-F238E27FC236}">
                <a16:creationId xmlns:a16="http://schemas.microsoft.com/office/drawing/2014/main" id="{8BFBCA9F-899C-D8EF-7B12-E44BBDEF65A1}"/>
              </a:ext>
            </a:extLst>
          </p:cNvPr>
          <p:cNvSpPr/>
          <p:nvPr/>
        </p:nvSpPr>
        <p:spPr>
          <a:xfrm>
            <a:off x="3497035" y="1819047"/>
            <a:ext cx="814520" cy="627616"/>
          </a:xfrm>
          <a:prstGeom prst="roundRect">
            <a:avLst/>
          </a:prstGeom>
          <a:ln w="127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取得</a:t>
            </a:r>
            <a:br>
              <a:rPr lang="en-US" altLang="zh-TW" sz="1000" b="1" dirty="0">
                <a:latin typeface="微軟正黑體" panose="020B0604030504040204" pitchFamily="34" charset="-120"/>
                <a:ea typeface="微軟正黑體" panose="020B0604030504040204" pitchFamily="34" charset="-120"/>
              </a:rPr>
            </a:br>
            <a:r>
              <a:rPr lang="zh-TW" altLang="en-US" sz="1000" b="1" dirty="0">
                <a:latin typeface="微軟正黑體" panose="020B0604030504040204" pitchFamily="34" charset="-120"/>
                <a:ea typeface="微軟正黑體" panose="020B0604030504040204" pitchFamily="34" charset="-120"/>
              </a:rPr>
              <a:t>路段圖說</a:t>
            </a:r>
          </a:p>
        </p:txBody>
      </p:sp>
      <p:sp>
        <p:nvSpPr>
          <p:cNvPr id="37" name="矩形: 圓角 36">
            <a:extLst>
              <a:ext uri="{FF2B5EF4-FFF2-40B4-BE49-F238E27FC236}">
                <a16:creationId xmlns:a16="http://schemas.microsoft.com/office/drawing/2014/main" id="{8CD5F396-1E1E-A11A-D069-C366A9872AC4}"/>
              </a:ext>
            </a:extLst>
          </p:cNvPr>
          <p:cNvSpPr/>
          <p:nvPr/>
        </p:nvSpPr>
        <p:spPr>
          <a:xfrm>
            <a:off x="5339676" y="1868794"/>
            <a:ext cx="814520" cy="627616"/>
          </a:xfrm>
          <a:prstGeom prst="roundRect">
            <a:avLst/>
          </a:prstGeom>
          <a:solidFill>
            <a:srgbClr val="C2E49C"/>
          </a:solidFill>
          <a:ln w="12700">
            <a:solidFill>
              <a:schemeClr val="accent3">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1000" b="1" dirty="0">
                <a:solidFill>
                  <a:srgbClr val="000000"/>
                </a:solidFill>
                <a:latin typeface="微軟正黑體" panose="020B0604030504040204" pitchFamily="34" charset="-120"/>
                <a:ea typeface="微軟正黑體" panose="020B0604030504040204" pitchFamily="34" charset="-120"/>
              </a:rPr>
              <a:t>繪製</a:t>
            </a:r>
            <a:br>
              <a:rPr lang="en-US" altLang="zh-TW" sz="1000" b="1" dirty="0">
                <a:solidFill>
                  <a:srgbClr val="000000"/>
                </a:solidFill>
                <a:latin typeface="微軟正黑體" panose="020B0604030504040204" pitchFamily="34" charset="-120"/>
                <a:ea typeface="微軟正黑體" panose="020B0604030504040204" pitchFamily="34" charset="-120"/>
              </a:rPr>
            </a:br>
            <a:r>
              <a:rPr lang="zh-TW" altLang="en-US" sz="1000" b="1" dirty="0">
                <a:solidFill>
                  <a:srgbClr val="000000"/>
                </a:solidFill>
                <a:latin typeface="微軟正黑體" panose="020B0604030504040204" pitchFamily="34" charset="-120"/>
                <a:ea typeface="微軟正黑體" panose="020B0604030504040204" pitchFamily="34" charset="-120"/>
              </a:rPr>
              <a:t>平縱面</a:t>
            </a:r>
          </a:p>
        </p:txBody>
      </p:sp>
      <p:sp>
        <p:nvSpPr>
          <p:cNvPr id="38" name="矩形: 圓角 37">
            <a:extLst>
              <a:ext uri="{FF2B5EF4-FFF2-40B4-BE49-F238E27FC236}">
                <a16:creationId xmlns:a16="http://schemas.microsoft.com/office/drawing/2014/main" id="{25A70603-B1A7-31D6-BAED-BC7A25F48D7A}"/>
              </a:ext>
            </a:extLst>
          </p:cNvPr>
          <p:cNvSpPr/>
          <p:nvPr/>
        </p:nvSpPr>
        <p:spPr>
          <a:xfrm>
            <a:off x="5318485" y="3484882"/>
            <a:ext cx="814520" cy="627616"/>
          </a:xfrm>
          <a:prstGeom prst="roundRect">
            <a:avLst/>
          </a:prstGeom>
          <a:solidFill>
            <a:schemeClr val="accent3">
              <a:lumMod val="40000"/>
              <a:lumOff val="60000"/>
            </a:schemeClr>
          </a:solidFill>
          <a:ln w="127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00" b="1" dirty="0">
                <a:solidFill>
                  <a:srgbClr val="000000"/>
                </a:solidFill>
                <a:latin typeface="微軟正黑體" panose="020B0604030504040204" pitchFamily="34" charset="-120"/>
                <a:ea typeface="微軟正黑體" panose="020B0604030504040204" pitchFamily="34" charset="-120"/>
              </a:rPr>
              <a:t>3D</a:t>
            </a:r>
            <a:r>
              <a:rPr lang="zh-TW" altLang="en-US" sz="1000" b="1" dirty="0">
                <a:solidFill>
                  <a:srgbClr val="000000"/>
                </a:solidFill>
                <a:latin typeface="微軟正黑體" panose="020B0604030504040204" pitchFamily="34" charset="-120"/>
                <a:ea typeface="微軟正黑體" panose="020B0604030504040204" pitchFamily="34" charset="-120"/>
              </a:rPr>
              <a:t>塑型</a:t>
            </a:r>
          </a:p>
        </p:txBody>
      </p:sp>
      <p:sp>
        <p:nvSpPr>
          <p:cNvPr id="39" name="矩形: 圓角 38">
            <a:extLst>
              <a:ext uri="{FF2B5EF4-FFF2-40B4-BE49-F238E27FC236}">
                <a16:creationId xmlns:a16="http://schemas.microsoft.com/office/drawing/2014/main" id="{51A07697-54CF-E5EC-4E03-76832866D90E}"/>
              </a:ext>
            </a:extLst>
          </p:cNvPr>
          <p:cNvSpPr/>
          <p:nvPr/>
        </p:nvSpPr>
        <p:spPr>
          <a:xfrm>
            <a:off x="3518226" y="3484882"/>
            <a:ext cx="814520" cy="627616"/>
          </a:xfrm>
          <a:prstGeom prst="roundRect">
            <a:avLst/>
          </a:prstGeom>
          <a:solidFill>
            <a:srgbClr val="0070C0"/>
          </a:solidFill>
          <a:ln w="12700">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匯入</a:t>
            </a:r>
            <a:r>
              <a:rPr lang="en-US" altLang="zh-TW" sz="1000" b="1" dirty="0">
                <a:latin typeface="微軟正黑體" panose="020B0604030504040204" pitchFamily="34" charset="-120"/>
                <a:ea typeface="微軟正黑體" panose="020B0604030504040204" pitchFamily="34" charset="-120"/>
              </a:rPr>
              <a:t>Unity</a:t>
            </a:r>
            <a:endParaRPr lang="zh-TW" altLang="en-US" sz="1000" b="1" dirty="0">
              <a:latin typeface="微軟正黑體" panose="020B0604030504040204" pitchFamily="34" charset="-120"/>
              <a:ea typeface="微軟正黑體" panose="020B0604030504040204" pitchFamily="34" charset="-120"/>
            </a:endParaRPr>
          </a:p>
        </p:txBody>
      </p:sp>
      <p:sp>
        <p:nvSpPr>
          <p:cNvPr id="41" name="箭號: 向右 40">
            <a:extLst>
              <a:ext uri="{FF2B5EF4-FFF2-40B4-BE49-F238E27FC236}">
                <a16:creationId xmlns:a16="http://schemas.microsoft.com/office/drawing/2014/main" id="{FE294FED-5348-9AD6-F9CC-EDA036B31267}"/>
              </a:ext>
            </a:extLst>
          </p:cNvPr>
          <p:cNvSpPr/>
          <p:nvPr/>
        </p:nvSpPr>
        <p:spPr>
          <a:xfrm rot="16200000">
            <a:off x="4606856" y="4207736"/>
            <a:ext cx="504712" cy="178461"/>
          </a:xfrm>
          <a:prstGeom prst="rightArrow">
            <a:avLst>
              <a:gd name="adj1" fmla="val 36337"/>
              <a:gd name="adj2" fmla="val 80743"/>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BB1ACEF9-091A-C020-E857-9903B18D7F63}"/>
              </a:ext>
            </a:extLst>
          </p:cNvPr>
          <p:cNvPicPr>
            <a:picLocks noChangeAspect="1"/>
          </p:cNvPicPr>
          <p:nvPr/>
        </p:nvPicPr>
        <p:blipFill>
          <a:blip r:embed="rId11"/>
          <a:stretch>
            <a:fillRect/>
          </a:stretch>
        </p:blipFill>
        <p:spPr>
          <a:xfrm>
            <a:off x="6503048" y="3096504"/>
            <a:ext cx="2552302" cy="1281028"/>
          </a:xfrm>
          <a:prstGeom prst="rect">
            <a:avLst/>
          </a:prstGeom>
        </p:spPr>
      </p:pic>
      <p:pic>
        <p:nvPicPr>
          <p:cNvPr id="43" name="Picture 2" descr="SketchUp logo and symbol, meaning, history, PNG">
            <a:extLst>
              <a:ext uri="{FF2B5EF4-FFF2-40B4-BE49-F238E27FC236}">
                <a16:creationId xmlns:a16="http://schemas.microsoft.com/office/drawing/2014/main" id="{B138D92E-CC0D-DB45-078E-D50AC52414A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016" b="29555"/>
          <a:stretch/>
        </p:blipFill>
        <p:spPr bwMode="auto">
          <a:xfrm>
            <a:off x="4354563" y="4622492"/>
            <a:ext cx="1113840" cy="258411"/>
          </a:xfrm>
          <a:prstGeom prst="rect">
            <a:avLst/>
          </a:prstGeom>
          <a:noFill/>
          <a:extLst>
            <a:ext uri="{909E8E84-426E-40DD-AFC4-6F175D3DCCD1}">
              <a14:hiddenFill xmlns:a14="http://schemas.microsoft.com/office/drawing/2010/main">
                <a:solidFill>
                  <a:srgbClr val="FFFFFF"/>
                </a:solidFill>
              </a14:hiddenFill>
            </a:ext>
          </a:extLst>
        </p:spPr>
      </p:pic>
      <p:sp>
        <p:nvSpPr>
          <p:cNvPr id="42" name="手繪多邊形: 圖案 41">
            <a:extLst>
              <a:ext uri="{FF2B5EF4-FFF2-40B4-BE49-F238E27FC236}">
                <a16:creationId xmlns:a16="http://schemas.microsoft.com/office/drawing/2014/main" id="{87095978-71D9-5619-E746-963D6CEC38CF}"/>
              </a:ext>
            </a:extLst>
          </p:cNvPr>
          <p:cNvSpPr/>
          <p:nvPr/>
        </p:nvSpPr>
        <p:spPr>
          <a:xfrm>
            <a:off x="4423664" y="1965927"/>
            <a:ext cx="844296" cy="172752"/>
          </a:xfrm>
          <a:custGeom>
            <a:avLst/>
            <a:gdLst>
              <a:gd name="connsiteX0" fmla="*/ 0 w 838200"/>
              <a:gd name="connsiteY0" fmla="*/ 147348 h 157508"/>
              <a:gd name="connsiteX1" fmla="*/ 375920 w 838200"/>
              <a:gd name="connsiteY1" fmla="*/ 28 h 157508"/>
              <a:gd name="connsiteX2" fmla="*/ 838200 w 838200"/>
              <a:gd name="connsiteY2" fmla="*/ 157508 h 157508"/>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44296"/>
              <a:gd name="connsiteY0" fmla="*/ 138208 h 172752"/>
              <a:gd name="connsiteX1" fmla="*/ 448056 w 844296"/>
              <a:gd name="connsiteY1" fmla="*/ 32 h 172752"/>
              <a:gd name="connsiteX2" fmla="*/ 844296 w 844296"/>
              <a:gd name="connsiteY2" fmla="*/ 172752 h 172752"/>
            </a:gdLst>
            <a:ahLst/>
            <a:cxnLst>
              <a:cxn ang="0">
                <a:pos x="connsiteX0" y="connsiteY0"/>
              </a:cxn>
              <a:cxn ang="0">
                <a:pos x="connsiteX1" y="connsiteY1"/>
              </a:cxn>
              <a:cxn ang="0">
                <a:pos x="connsiteX2" y="connsiteY2"/>
              </a:cxn>
            </a:cxnLst>
            <a:rect l="l" t="t" r="r" b="b"/>
            <a:pathLst>
              <a:path w="844296" h="172752">
                <a:moveTo>
                  <a:pt x="0" y="138208"/>
                </a:moveTo>
                <a:cubicBezTo>
                  <a:pt x="118110" y="63701"/>
                  <a:pt x="308356" y="-1661"/>
                  <a:pt x="448056" y="32"/>
                </a:cubicBezTo>
                <a:cubicBezTo>
                  <a:pt x="587756" y="1725"/>
                  <a:pt x="688086" y="64378"/>
                  <a:pt x="844296" y="172752"/>
                </a:cubicBezTo>
              </a:path>
            </a:pathLst>
          </a:custGeom>
          <a:noFill/>
          <a:ln w="50800">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678C2E42-0B64-6BB5-9C04-611AA6BE3355}"/>
              </a:ext>
            </a:extLst>
          </p:cNvPr>
          <p:cNvSpPr/>
          <p:nvPr/>
        </p:nvSpPr>
        <p:spPr>
          <a:xfrm rot="5400000">
            <a:off x="5389973" y="2904270"/>
            <a:ext cx="844296" cy="172752"/>
          </a:xfrm>
          <a:custGeom>
            <a:avLst/>
            <a:gdLst>
              <a:gd name="connsiteX0" fmla="*/ 0 w 838200"/>
              <a:gd name="connsiteY0" fmla="*/ 147348 h 157508"/>
              <a:gd name="connsiteX1" fmla="*/ 375920 w 838200"/>
              <a:gd name="connsiteY1" fmla="*/ 28 h 157508"/>
              <a:gd name="connsiteX2" fmla="*/ 838200 w 838200"/>
              <a:gd name="connsiteY2" fmla="*/ 157508 h 157508"/>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44296"/>
              <a:gd name="connsiteY0" fmla="*/ 138208 h 172752"/>
              <a:gd name="connsiteX1" fmla="*/ 448056 w 844296"/>
              <a:gd name="connsiteY1" fmla="*/ 32 h 172752"/>
              <a:gd name="connsiteX2" fmla="*/ 844296 w 844296"/>
              <a:gd name="connsiteY2" fmla="*/ 172752 h 172752"/>
            </a:gdLst>
            <a:ahLst/>
            <a:cxnLst>
              <a:cxn ang="0">
                <a:pos x="connsiteX0" y="connsiteY0"/>
              </a:cxn>
              <a:cxn ang="0">
                <a:pos x="connsiteX1" y="connsiteY1"/>
              </a:cxn>
              <a:cxn ang="0">
                <a:pos x="connsiteX2" y="connsiteY2"/>
              </a:cxn>
            </a:cxnLst>
            <a:rect l="l" t="t" r="r" b="b"/>
            <a:pathLst>
              <a:path w="844296" h="172752">
                <a:moveTo>
                  <a:pt x="0" y="138208"/>
                </a:moveTo>
                <a:cubicBezTo>
                  <a:pt x="118110" y="63701"/>
                  <a:pt x="308356" y="-1661"/>
                  <a:pt x="448056" y="32"/>
                </a:cubicBezTo>
                <a:cubicBezTo>
                  <a:pt x="587756" y="1725"/>
                  <a:pt x="688086" y="64378"/>
                  <a:pt x="844296" y="172752"/>
                </a:cubicBezTo>
              </a:path>
            </a:pathLst>
          </a:custGeom>
          <a:noFill/>
          <a:ln w="50800">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D3E9C6F2-CF3F-B45D-CD21-98E17AAC9141}"/>
              </a:ext>
            </a:extLst>
          </p:cNvPr>
          <p:cNvSpPr/>
          <p:nvPr/>
        </p:nvSpPr>
        <p:spPr>
          <a:xfrm rot="10800000">
            <a:off x="4417680" y="3798690"/>
            <a:ext cx="844296" cy="172752"/>
          </a:xfrm>
          <a:custGeom>
            <a:avLst/>
            <a:gdLst>
              <a:gd name="connsiteX0" fmla="*/ 0 w 838200"/>
              <a:gd name="connsiteY0" fmla="*/ 147348 h 157508"/>
              <a:gd name="connsiteX1" fmla="*/ 375920 w 838200"/>
              <a:gd name="connsiteY1" fmla="*/ 28 h 157508"/>
              <a:gd name="connsiteX2" fmla="*/ 838200 w 838200"/>
              <a:gd name="connsiteY2" fmla="*/ 157508 h 157508"/>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44296"/>
              <a:gd name="connsiteY0" fmla="*/ 138208 h 172752"/>
              <a:gd name="connsiteX1" fmla="*/ 448056 w 844296"/>
              <a:gd name="connsiteY1" fmla="*/ 32 h 172752"/>
              <a:gd name="connsiteX2" fmla="*/ 844296 w 844296"/>
              <a:gd name="connsiteY2" fmla="*/ 172752 h 172752"/>
            </a:gdLst>
            <a:ahLst/>
            <a:cxnLst>
              <a:cxn ang="0">
                <a:pos x="connsiteX0" y="connsiteY0"/>
              </a:cxn>
              <a:cxn ang="0">
                <a:pos x="connsiteX1" y="connsiteY1"/>
              </a:cxn>
              <a:cxn ang="0">
                <a:pos x="connsiteX2" y="connsiteY2"/>
              </a:cxn>
            </a:cxnLst>
            <a:rect l="l" t="t" r="r" b="b"/>
            <a:pathLst>
              <a:path w="844296" h="172752">
                <a:moveTo>
                  <a:pt x="0" y="138208"/>
                </a:moveTo>
                <a:cubicBezTo>
                  <a:pt x="118110" y="63701"/>
                  <a:pt x="308356" y="-1661"/>
                  <a:pt x="448056" y="32"/>
                </a:cubicBezTo>
                <a:cubicBezTo>
                  <a:pt x="587756" y="1725"/>
                  <a:pt x="688086" y="64378"/>
                  <a:pt x="844296" y="172752"/>
                </a:cubicBezTo>
              </a:path>
            </a:pathLst>
          </a:custGeom>
          <a:noFill/>
          <a:ln w="50800">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4788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116" name="矩形 115">
            <a:extLst>
              <a:ext uri="{FF2B5EF4-FFF2-40B4-BE49-F238E27FC236}">
                <a16:creationId xmlns:a16="http://schemas.microsoft.com/office/drawing/2014/main" id="{2AB09D4E-B689-D682-0D9D-12552113912A}"/>
              </a:ext>
            </a:extLst>
          </p:cNvPr>
          <p:cNvSpPr/>
          <p:nvPr/>
        </p:nvSpPr>
        <p:spPr>
          <a:xfrm>
            <a:off x="38600" y="1452400"/>
            <a:ext cx="6128783" cy="2708161"/>
          </a:xfrm>
          <a:prstGeom prst="rect">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800"/>
          </a:p>
        </p:txBody>
      </p:sp>
      <p:sp>
        <p:nvSpPr>
          <p:cNvPr id="236" name="Google Shape;236;p16"/>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平台介面規劃</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3" name="文字方塊 12">
            <a:extLst>
              <a:ext uri="{FF2B5EF4-FFF2-40B4-BE49-F238E27FC236}">
                <a16:creationId xmlns:a16="http://schemas.microsoft.com/office/drawing/2014/main" id="{D1866226-306B-461C-83BD-29E1DF7AA9FD}"/>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建置</a:t>
            </a:r>
            <a:r>
              <a:rPr lang="en-US" altLang="zh-TW" sz="1100" b="1" dirty="0">
                <a:solidFill>
                  <a:schemeClr val="accent3"/>
                </a:solidFill>
                <a:latin typeface="微軟正黑體" panose="020B0604030504040204" pitchFamily="34" charset="-120"/>
                <a:ea typeface="微軟正黑體" panose="020B0604030504040204" pitchFamily="34" charset="-120"/>
                <a:sym typeface="Roboto Condensed"/>
              </a:rPr>
              <a:t>Unity</a:t>
            </a:r>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a:t>
            </a:r>
          </a:p>
          <a:p>
            <a:endParaRPr lang="zh-TW" altLang="en-US" sz="700" dirty="0">
              <a:solidFill>
                <a:schemeClr val="accent3"/>
              </a:solidFill>
            </a:endParaRPr>
          </a:p>
        </p:txBody>
      </p:sp>
      <p:grpSp>
        <p:nvGrpSpPr>
          <p:cNvPr id="18" name="Google Shape;857;p46">
            <a:extLst>
              <a:ext uri="{FF2B5EF4-FFF2-40B4-BE49-F238E27FC236}">
                <a16:creationId xmlns:a16="http://schemas.microsoft.com/office/drawing/2014/main" id="{3A0D6161-3672-490C-9C97-1F01E4E411E1}"/>
              </a:ext>
            </a:extLst>
          </p:cNvPr>
          <p:cNvGrpSpPr/>
          <p:nvPr/>
        </p:nvGrpSpPr>
        <p:grpSpPr>
          <a:xfrm>
            <a:off x="289180" y="560504"/>
            <a:ext cx="309041" cy="403123"/>
            <a:chOff x="590250" y="244200"/>
            <a:chExt cx="407975" cy="532175"/>
          </a:xfrm>
        </p:grpSpPr>
        <p:sp>
          <p:nvSpPr>
            <p:cNvPr id="19" name="Google Shape;858;p46">
              <a:extLst>
                <a:ext uri="{FF2B5EF4-FFF2-40B4-BE49-F238E27FC236}">
                  <a16:creationId xmlns:a16="http://schemas.microsoft.com/office/drawing/2014/main" id="{D7A078FC-5919-49E4-A4A1-DF880C090FF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C3011C8D-7360-4E5D-BEBC-C6E6CAC62DB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25886308-B060-4846-B484-4B1A038740D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BAB3C24A-DD76-4712-B105-22BCCAADD4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6">
              <a:extLst>
                <a:ext uri="{FF2B5EF4-FFF2-40B4-BE49-F238E27FC236}">
                  <a16:creationId xmlns:a16="http://schemas.microsoft.com/office/drawing/2014/main" id="{975C827C-DAB5-4FA3-8F1E-552F021CA23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p46">
              <a:extLst>
                <a:ext uri="{FF2B5EF4-FFF2-40B4-BE49-F238E27FC236}">
                  <a16:creationId xmlns:a16="http://schemas.microsoft.com/office/drawing/2014/main" id="{7C8D0224-E344-4F58-B394-A827D4971DC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p46">
              <a:extLst>
                <a:ext uri="{FF2B5EF4-FFF2-40B4-BE49-F238E27FC236}">
                  <a16:creationId xmlns:a16="http://schemas.microsoft.com/office/drawing/2014/main" id="{9886D7D2-E43F-4B9A-B0AB-4DCABC02F97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46">
              <a:extLst>
                <a:ext uri="{FF2B5EF4-FFF2-40B4-BE49-F238E27FC236}">
                  <a16:creationId xmlns:a16="http://schemas.microsoft.com/office/drawing/2014/main" id="{593E4CDE-CB40-4A8E-A034-6DDACE94F30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6;p46">
              <a:extLst>
                <a:ext uri="{FF2B5EF4-FFF2-40B4-BE49-F238E27FC236}">
                  <a16:creationId xmlns:a16="http://schemas.microsoft.com/office/drawing/2014/main" id="{7E7E716A-1ABF-4751-A047-80D0FEF5E74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7;p46">
              <a:extLst>
                <a:ext uri="{FF2B5EF4-FFF2-40B4-BE49-F238E27FC236}">
                  <a16:creationId xmlns:a16="http://schemas.microsoft.com/office/drawing/2014/main" id="{B06A0556-3DF9-400B-B49D-95F3C58FA55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8;p46">
              <a:extLst>
                <a:ext uri="{FF2B5EF4-FFF2-40B4-BE49-F238E27FC236}">
                  <a16:creationId xmlns:a16="http://schemas.microsoft.com/office/drawing/2014/main" id="{D867F183-93EF-4666-A98F-6E4DC22D6FD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9;p46">
              <a:extLst>
                <a:ext uri="{FF2B5EF4-FFF2-40B4-BE49-F238E27FC236}">
                  <a16:creationId xmlns:a16="http://schemas.microsoft.com/office/drawing/2014/main" id="{00D059C0-A79D-447B-9140-191AD4B428B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0;p46">
              <a:extLst>
                <a:ext uri="{FF2B5EF4-FFF2-40B4-BE49-F238E27FC236}">
                  <a16:creationId xmlns:a16="http://schemas.microsoft.com/office/drawing/2014/main" id="{AE557275-9A4C-472B-B444-FC9FE74B334D}"/>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46">
              <a:extLst>
                <a:ext uri="{FF2B5EF4-FFF2-40B4-BE49-F238E27FC236}">
                  <a16:creationId xmlns:a16="http://schemas.microsoft.com/office/drawing/2014/main" id="{FDFBB2AF-508F-46B9-B985-CABE81B8103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資料庫圖表 32">
            <a:extLst>
              <a:ext uri="{FF2B5EF4-FFF2-40B4-BE49-F238E27FC236}">
                <a16:creationId xmlns:a16="http://schemas.microsoft.com/office/drawing/2014/main" id="{472CE7E8-3AE6-59A6-8100-0701010474B7}"/>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7" name="圖片 36">
            <a:extLst>
              <a:ext uri="{FF2B5EF4-FFF2-40B4-BE49-F238E27FC236}">
                <a16:creationId xmlns:a16="http://schemas.microsoft.com/office/drawing/2014/main" id="{593A7925-F986-ABB2-F9CF-169CDAE7A5FE}"/>
              </a:ext>
            </a:extLst>
          </p:cNvPr>
          <p:cNvPicPr>
            <a:picLocks noChangeAspect="1"/>
          </p:cNvPicPr>
          <p:nvPr/>
        </p:nvPicPr>
        <p:blipFill rotWithShape="1">
          <a:blip r:embed="rId8"/>
          <a:srcRect t="25743"/>
          <a:stretch/>
        </p:blipFill>
        <p:spPr bwMode="auto">
          <a:xfrm>
            <a:off x="6462949" y="751746"/>
            <a:ext cx="2324336" cy="1401307"/>
          </a:xfrm>
          <a:prstGeom prst="rect">
            <a:avLst/>
          </a:prstGeom>
          <a:ln>
            <a:noFill/>
          </a:ln>
          <a:extLst>
            <a:ext uri="{53640926-AAD7-44D8-BBD7-CCE9431645EC}">
              <a14:shadowObscured xmlns:a14="http://schemas.microsoft.com/office/drawing/2010/main"/>
            </a:ext>
          </a:extLst>
        </p:spPr>
      </p:pic>
      <p:sp>
        <p:nvSpPr>
          <p:cNvPr id="39" name="矩形 38">
            <a:extLst>
              <a:ext uri="{FF2B5EF4-FFF2-40B4-BE49-F238E27FC236}">
                <a16:creationId xmlns:a16="http://schemas.microsoft.com/office/drawing/2014/main" id="{A1DCA36F-47E8-503E-2877-DE95D9DDB4F6}"/>
              </a:ext>
            </a:extLst>
          </p:cNvPr>
          <p:cNvSpPr/>
          <p:nvPr/>
        </p:nvSpPr>
        <p:spPr>
          <a:xfrm>
            <a:off x="358506" y="3595023"/>
            <a:ext cx="1731134" cy="458112"/>
          </a:xfrm>
          <a:prstGeom prst="rect">
            <a:avLst/>
          </a:prstGeom>
          <a:solidFill>
            <a:srgbClr val="C2E49C">
              <a:alpha val="45000"/>
            </a:srgbClr>
          </a:solidFill>
          <a:ln w="952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矩形 39">
            <a:extLst>
              <a:ext uri="{FF2B5EF4-FFF2-40B4-BE49-F238E27FC236}">
                <a16:creationId xmlns:a16="http://schemas.microsoft.com/office/drawing/2014/main" id="{A3F2195B-7C88-D477-F2ED-AD0C80C53833}"/>
              </a:ext>
            </a:extLst>
          </p:cNvPr>
          <p:cNvSpPr/>
          <p:nvPr/>
        </p:nvSpPr>
        <p:spPr>
          <a:xfrm>
            <a:off x="2155949" y="3590636"/>
            <a:ext cx="3818884" cy="462499"/>
          </a:xfrm>
          <a:prstGeom prst="rect">
            <a:avLst/>
          </a:prstGeom>
          <a:solidFill>
            <a:srgbClr val="C2E49C">
              <a:alpha val="45000"/>
            </a:srgbClr>
          </a:solidFill>
          <a:ln w="952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06711207-B26D-940B-8BD4-1BC44968FACB}"/>
              </a:ext>
            </a:extLst>
          </p:cNvPr>
          <p:cNvSpPr/>
          <p:nvPr/>
        </p:nvSpPr>
        <p:spPr>
          <a:xfrm>
            <a:off x="355427" y="2163329"/>
            <a:ext cx="5619406" cy="1263473"/>
          </a:xfrm>
          <a:prstGeom prst="rect">
            <a:avLst/>
          </a:prstGeom>
          <a:solidFill>
            <a:srgbClr val="C2E49C">
              <a:alpha val="45000"/>
            </a:srgbClr>
          </a:solidFill>
          <a:ln w="952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D180511A-F376-EAC2-EC50-E790B0366497}"/>
              </a:ext>
            </a:extLst>
          </p:cNvPr>
          <p:cNvSpPr/>
          <p:nvPr/>
        </p:nvSpPr>
        <p:spPr>
          <a:xfrm>
            <a:off x="1580673" y="1577196"/>
            <a:ext cx="3251914" cy="502292"/>
          </a:xfrm>
          <a:prstGeom prst="rect">
            <a:avLst/>
          </a:prstGeom>
          <a:solidFill>
            <a:srgbClr val="C2E49C">
              <a:alpha val="45000"/>
            </a:srgbClr>
          </a:solidFill>
          <a:ln w="952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42">
            <a:extLst>
              <a:ext uri="{FF2B5EF4-FFF2-40B4-BE49-F238E27FC236}">
                <a16:creationId xmlns:a16="http://schemas.microsoft.com/office/drawing/2014/main" id="{2FC285AB-A5F8-D27B-D152-3F94D6F862F1}"/>
              </a:ext>
            </a:extLst>
          </p:cNvPr>
          <p:cNvSpPr/>
          <p:nvPr/>
        </p:nvSpPr>
        <p:spPr>
          <a:xfrm>
            <a:off x="2086562" y="1667732"/>
            <a:ext cx="1620000" cy="317293"/>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800" kern="1200" dirty="0">
                <a:solidFill>
                  <a:prstClr val="black"/>
                </a:solidFill>
                <a:latin typeface="微軟正黑體" panose="020B0604030504040204" pitchFamily="34" charset="-120"/>
                <a:ea typeface="微軟正黑體" panose="020B0604030504040204" pitchFamily="34" charset="-120"/>
                <a:cs typeface="+mn-cs"/>
              </a:rPr>
              <a:t>軌道模型</a:t>
            </a:r>
            <a:br>
              <a:rPr lang="en-US" altLang="zh-TW" sz="800" kern="1200" dirty="0">
                <a:solidFill>
                  <a:prstClr val="black"/>
                </a:solidFill>
                <a:latin typeface="微軟正黑體" panose="020B0604030504040204" pitchFamily="34" charset="-120"/>
                <a:ea typeface="微軟正黑體" panose="020B0604030504040204" pitchFamily="34" charset="-120"/>
                <a:cs typeface="+mn-cs"/>
              </a:rPr>
            </a:br>
            <a:r>
              <a:rPr lang="zh-TW" altLang="en-US" sz="800" kern="1200" dirty="0">
                <a:solidFill>
                  <a:prstClr val="black"/>
                </a:solidFill>
                <a:latin typeface="微軟正黑體" panose="020B0604030504040204" pitchFamily="34" charset="-120"/>
                <a:ea typeface="微軟正黑體" panose="020B0604030504040204" pitchFamily="34" charset="-120"/>
                <a:cs typeface="+mn-cs"/>
              </a:rPr>
              <a:t>監測站 </a:t>
            </a: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K396+600</a:t>
            </a:r>
            <a:endPar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4" name="矩形 43">
            <a:extLst>
              <a:ext uri="{FF2B5EF4-FFF2-40B4-BE49-F238E27FC236}">
                <a16:creationId xmlns:a16="http://schemas.microsoft.com/office/drawing/2014/main" id="{6AEE87E4-032A-9F02-58F0-A08AC6CB0290}"/>
              </a:ext>
            </a:extLst>
          </p:cNvPr>
          <p:cNvSpPr/>
          <p:nvPr/>
        </p:nvSpPr>
        <p:spPr>
          <a:xfrm>
            <a:off x="2455176" y="2208895"/>
            <a:ext cx="882771"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監測項目</a:t>
            </a:r>
          </a:p>
        </p:txBody>
      </p:sp>
      <p:sp>
        <p:nvSpPr>
          <p:cNvPr id="45" name="矩形 44">
            <a:extLst>
              <a:ext uri="{FF2B5EF4-FFF2-40B4-BE49-F238E27FC236}">
                <a16:creationId xmlns:a16="http://schemas.microsoft.com/office/drawing/2014/main" id="{0A8A1D31-D1E8-C4AD-768B-4175442B25E4}"/>
              </a:ext>
            </a:extLst>
          </p:cNvPr>
          <p:cNvSpPr/>
          <p:nvPr/>
        </p:nvSpPr>
        <p:spPr>
          <a:xfrm>
            <a:off x="2303951" y="2696187"/>
            <a:ext cx="882771"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列車振動</a:t>
            </a:r>
          </a:p>
        </p:txBody>
      </p:sp>
      <p:sp>
        <p:nvSpPr>
          <p:cNvPr id="46" name="矩形 45">
            <a:extLst>
              <a:ext uri="{FF2B5EF4-FFF2-40B4-BE49-F238E27FC236}">
                <a16:creationId xmlns:a16="http://schemas.microsoft.com/office/drawing/2014/main" id="{9D529A31-6457-96DA-0966-9D9A7B714CE5}"/>
              </a:ext>
            </a:extLst>
          </p:cNvPr>
          <p:cNvSpPr/>
          <p:nvPr/>
        </p:nvSpPr>
        <p:spPr>
          <a:xfrm>
            <a:off x="3746714" y="2694478"/>
            <a:ext cx="882771"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橫向阻力</a:t>
            </a:r>
          </a:p>
        </p:txBody>
      </p:sp>
      <p:sp>
        <p:nvSpPr>
          <p:cNvPr id="47" name="矩形 46">
            <a:extLst>
              <a:ext uri="{FF2B5EF4-FFF2-40B4-BE49-F238E27FC236}">
                <a16:creationId xmlns:a16="http://schemas.microsoft.com/office/drawing/2014/main" id="{12A194D2-55C1-B954-CC72-54614A6128F0}"/>
              </a:ext>
            </a:extLst>
          </p:cNvPr>
          <p:cNvSpPr/>
          <p:nvPr/>
        </p:nvSpPr>
        <p:spPr>
          <a:xfrm>
            <a:off x="2229965" y="3692670"/>
            <a:ext cx="1030742"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列車振動量測數值</a:t>
            </a:r>
          </a:p>
        </p:txBody>
      </p:sp>
      <p:sp>
        <p:nvSpPr>
          <p:cNvPr id="48" name="矩形 47">
            <a:extLst>
              <a:ext uri="{FF2B5EF4-FFF2-40B4-BE49-F238E27FC236}">
                <a16:creationId xmlns:a16="http://schemas.microsoft.com/office/drawing/2014/main" id="{53C7889E-781A-BC77-40DA-843279907AC5}"/>
              </a:ext>
            </a:extLst>
          </p:cNvPr>
          <p:cNvSpPr/>
          <p:nvPr/>
        </p:nvSpPr>
        <p:spPr>
          <a:xfrm>
            <a:off x="3670917" y="3692065"/>
            <a:ext cx="1029600"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algn="ctr">
              <a:buClrTx/>
            </a:pPr>
            <a:r>
              <a:rPr lang="zh-TW" altLang="en-US" sz="800" kern="1200" dirty="0">
                <a:solidFill>
                  <a:prstClr val="black"/>
                </a:solidFill>
                <a:latin typeface="微軟正黑體" panose="020B0604030504040204" pitchFamily="34" charset="-120"/>
                <a:ea typeface="微軟正黑體" panose="020B0604030504040204" pitchFamily="34" charset="-120"/>
                <a:cs typeface="+mn-cs"/>
              </a:rPr>
              <a:t>橫向阻力量測數值</a:t>
            </a:r>
          </a:p>
        </p:txBody>
      </p:sp>
      <p:cxnSp>
        <p:nvCxnSpPr>
          <p:cNvPr id="49" name="直線接點 48">
            <a:extLst>
              <a:ext uri="{FF2B5EF4-FFF2-40B4-BE49-F238E27FC236}">
                <a16:creationId xmlns:a16="http://schemas.microsoft.com/office/drawing/2014/main" id="{6E9D45F7-1A1D-0BA5-8131-A6965B57C6E4}"/>
              </a:ext>
            </a:extLst>
          </p:cNvPr>
          <p:cNvCxnSpPr>
            <a:cxnSpLocks/>
            <a:stCxn id="43" idx="2"/>
            <a:endCxn id="44" idx="0"/>
          </p:cNvCxnSpPr>
          <p:nvPr/>
        </p:nvCxnSpPr>
        <p:spPr>
          <a:xfrm>
            <a:off x="2896562" y="1985025"/>
            <a:ext cx="0" cy="223870"/>
          </a:xfrm>
          <a:prstGeom prst="line">
            <a:avLst/>
          </a:prstGeom>
          <a:noFill/>
          <a:ln w="3175" cap="flat" cmpd="sng" algn="ctr">
            <a:solidFill>
              <a:schemeClr val="tx1">
                <a:lumMod val="50000"/>
              </a:schemeClr>
            </a:solidFill>
            <a:prstDash val="solid"/>
            <a:miter lim="800000"/>
          </a:ln>
          <a:effectLst/>
        </p:spPr>
      </p:cxnSp>
      <p:cxnSp>
        <p:nvCxnSpPr>
          <p:cNvPr id="50" name="接點: 肘形 49">
            <a:extLst>
              <a:ext uri="{FF2B5EF4-FFF2-40B4-BE49-F238E27FC236}">
                <a16:creationId xmlns:a16="http://schemas.microsoft.com/office/drawing/2014/main" id="{AEAC7861-B356-D044-65D7-307FE50A8D5C}"/>
              </a:ext>
            </a:extLst>
          </p:cNvPr>
          <p:cNvCxnSpPr>
            <a:cxnSpLocks/>
            <a:stCxn id="44" idx="2"/>
            <a:endCxn id="45" idx="0"/>
          </p:cNvCxnSpPr>
          <p:nvPr/>
        </p:nvCxnSpPr>
        <p:spPr>
          <a:xfrm rot="5400000">
            <a:off x="2685304" y="2484929"/>
            <a:ext cx="271292" cy="151225"/>
          </a:xfrm>
          <a:prstGeom prst="bentConnector3">
            <a:avLst/>
          </a:prstGeom>
          <a:noFill/>
          <a:ln w="3175" cap="flat" cmpd="sng" algn="ctr">
            <a:solidFill>
              <a:schemeClr val="tx1">
                <a:lumMod val="50000"/>
              </a:schemeClr>
            </a:solidFill>
            <a:prstDash val="solid"/>
            <a:miter lim="800000"/>
          </a:ln>
          <a:effectLst/>
        </p:spPr>
      </p:cxnSp>
      <p:sp>
        <p:nvSpPr>
          <p:cNvPr id="52" name="文字方塊 51">
            <a:extLst>
              <a:ext uri="{FF2B5EF4-FFF2-40B4-BE49-F238E27FC236}">
                <a16:creationId xmlns:a16="http://schemas.microsoft.com/office/drawing/2014/main" id="{510D7543-B2BF-DB09-C703-B8F096432924}"/>
              </a:ext>
            </a:extLst>
          </p:cNvPr>
          <p:cNvSpPr txBox="1"/>
          <p:nvPr/>
        </p:nvSpPr>
        <p:spPr>
          <a:xfrm>
            <a:off x="3768960" y="1719400"/>
            <a:ext cx="1001229" cy="215444"/>
          </a:xfrm>
          <a:prstGeom prst="rect">
            <a:avLst/>
          </a:prstGeom>
          <a:noFill/>
        </p:spPr>
        <p:txBody>
          <a:bodyPr wrap="square" rtlCol="0">
            <a:spAutoFit/>
          </a:bodyPr>
          <a:lstStyle/>
          <a:p>
            <a:pPr>
              <a:buClrTx/>
              <a:buFontTx/>
              <a:buNone/>
            </a:pPr>
            <a:r>
              <a:rPr lang="zh-TW" altLang="en-US" sz="800" b="1" kern="1200" dirty="0">
                <a:solidFill>
                  <a:prstClr val="black"/>
                </a:solidFill>
                <a:latin typeface="微軟正黑體" panose="020B0604030504040204" pitchFamily="34" charset="-120"/>
                <a:ea typeface="微軟正黑體" panose="020B0604030504040204" pitchFamily="34" charset="-120"/>
                <a:cs typeface="+mn-cs"/>
              </a:rPr>
              <a:t>模型展示頁面</a:t>
            </a:r>
          </a:p>
        </p:txBody>
      </p:sp>
      <p:sp>
        <p:nvSpPr>
          <p:cNvPr id="53" name="文字方塊 52">
            <a:extLst>
              <a:ext uri="{FF2B5EF4-FFF2-40B4-BE49-F238E27FC236}">
                <a16:creationId xmlns:a16="http://schemas.microsoft.com/office/drawing/2014/main" id="{8A402D05-961B-9E1C-F860-7FE52FC760A4}"/>
              </a:ext>
            </a:extLst>
          </p:cNvPr>
          <p:cNvSpPr txBox="1"/>
          <p:nvPr/>
        </p:nvSpPr>
        <p:spPr>
          <a:xfrm>
            <a:off x="4943146" y="3692343"/>
            <a:ext cx="1001229" cy="215444"/>
          </a:xfrm>
          <a:prstGeom prst="rect">
            <a:avLst/>
          </a:prstGeom>
          <a:noFill/>
        </p:spPr>
        <p:txBody>
          <a:bodyPr wrap="square" rtlCol="0">
            <a:spAutoFit/>
          </a:bodyPr>
          <a:lstStyle/>
          <a:p>
            <a:pPr>
              <a:buClrTx/>
              <a:buFontTx/>
              <a:buNone/>
            </a:pPr>
            <a:r>
              <a:rPr lang="zh-TW" altLang="en-US" sz="800" b="1" kern="1200" dirty="0">
                <a:solidFill>
                  <a:prstClr val="black"/>
                </a:solidFill>
                <a:latin typeface="微軟正黑體" panose="020B0604030504040204" pitchFamily="34" charset="-120"/>
                <a:ea typeface="微軟正黑體" panose="020B0604030504040204" pitchFamily="34" charset="-120"/>
                <a:cs typeface="+mn-cs"/>
              </a:rPr>
              <a:t>數據呈現頁面</a:t>
            </a:r>
          </a:p>
        </p:txBody>
      </p:sp>
      <p:sp>
        <p:nvSpPr>
          <p:cNvPr id="54" name="文字方塊 53">
            <a:extLst>
              <a:ext uri="{FF2B5EF4-FFF2-40B4-BE49-F238E27FC236}">
                <a16:creationId xmlns:a16="http://schemas.microsoft.com/office/drawing/2014/main" id="{42AB2ECB-C310-348B-298C-5179B1EDBDF9}"/>
              </a:ext>
            </a:extLst>
          </p:cNvPr>
          <p:cNvSpPr txBox="1"/>
          <p:nvPr/>
        </p:nvSpPr>
        <p:spPr>
          <a:xfrm>
            <a:off x="4832587" y="2259742"/>
            <a:ext cx="1099315" cy="215444"/>
          </a:xfrm>
          <a:prstGeom prst="rect">
            <a:avLst/>
          </a:prstGeom>
          <a:noFill/>
        </p:spPr>
        <p:txBody>
          <a:bodyPr wrap="square" rtlCol="0">
            <a:spAutoFit/>
          </a:bodyPr>
          <a:lstStyle/>
          <a:p>
            <a:pPr>
              <a:buClrTx/>
              <a:buFontTx/>
              <a:buNone/>
            </a:pPr>
            <a:r>
              <a:rPr lang="zh-TW" altLang="en-US" sz="800" b="1" kern="1200" dirty="0">
                <a:solidFill>
                  <a:prstClr val="black"/>
                </a:solidFill>
                <a:latin typeface="微軟正黑體" panose="020B0604030504040204" pitchFamily="34" charset="-120"/>
                <a:ea typeface="微軟正黑體" panose="020B0604030504040204" pitchFamily="34" charset="-120"/>
                <a:cs typeface="+mn-cs"/>
              </a:rPr>
              <a:t>監測站資訊頁面</a:t>
            </a:r>
          </a:p>
        </p:txBody>
      </p:sp>
      <p:sp>
        <p:nvSpPr>
          <p:cNvPr id="56" name="矩形 55">
            <a:extLst>
              <a:ext uri="{FF2B5EF4-FFF2-40B4-BE49-F238E27FC236}">
                <a16:creationId xmlns:a16="http://schemas.microsoft.com/office/drawing/2014/main" id="{28F51F0C-6AA1-6243-9A89-241AAAD22030}"/>
              </a:ext>
            </a:extLst>
          </p:cNvPr>
          <p:cNvSpPr/>
          <p:nvPr/>
        </p:nvSpPr>
        <p:spPr>
          <a:xfrm>
            <a:off x="519151" y="2694480"/>
            <a:ext cx="882771"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狀態說明</a:t>
            </a:r>
          </a:p>
        </p:txBody>
      </p:sp>
      <p:sp>
        <p:nvSpPr>
          <p:cNvPr id="57" name="矩形 56">
            <a:extLst>
              <a:ext uri="{FF2B5EF4-FFF2-40B4-BE49-F238E27FC236}">
                <a16:creationId xmlns:a16="http://schemas.microsoft.com/office/drawing/2014/main" id="{5B150D81-CE42-6CE4-E156-680DE2138A04}"/>
              </a:ext>
            </a:extLst>
          </p:cNvPr>
          <p:cNvSpPr/>
          <p:nvPr/>
        </p:nvSpPr>
        <p:spPr>
          <a:xfrm>
            <a:off x="2303951" y="3108804"/>
            <a:ext cx="882771"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車種選擇</a:t>
            </a:r>
          </a:p>
        </p:txBody>
      </p:sp>
      <p:cxnSp>
        <p:nvCxnSpPr>
          <p:cNvPr id="58" name="直線接點 57">
            <a:extLst>
              <a:ext uri="{FF2B5EF4-FFF2-40B4-BE49-F238E27FC236}">
                <a16:creationId xmlns:a16="http://schemas.microsoft.com/office/drawing/2014/main" id="{6A87BBA4-4752-904E-B41C-78D5C54ECC86}"/>
              </a:ext>
            </a:extLst>
          </p:cNvPr>
          <p:cNvCxnSpPr>
            <a:cxnSpLocks/>
            <a:stCxn id="45" idx="2"/>
            <a:endCxn id="57" idx="0"/>
          </p:cNvCxnSpPr>
          <p:nvPr/>
        </p:nvCxnSpPr>
        <p:spPr>
          <a:xfrm>
            <a:off x="2745337" y="2912187"/>
            <a:ext cx="0" cy="196617"/>
          </a:xfrm>
          <a:prstGeom prst="line">
            <a:avLst/>
          </a:prstGeom>
          <a:noFill/>
          <a:ln w="3175" cap="flat" cmpd="sng" algn="ctr">
            <a:solidFill>
              <a:schemeClr val="tx1">
                <a:lumMod val="50000"/>
              </a:schemeClr>
            </a:solidFill>
            <a:prstDash val="solid"/>
            <a:miter lim="800000"/>
          </a:ln>
          <a:effectLst/>
        </p:spPr>
      </p:cxnSp>
      <p:cxnSp>
        <p:nvCxnSpPr>
          <p:cNvPr id="59" name="直線接點 58">
            <a:extLst>
              <a:ext uri="{FF2B5EF4-FFF2-40B4-BE49-F238E27FC236}">
                <a16:creationId xmlns:a16="http://schemas.microsoft.com/office/drawing/2014/main" id="{FB75FD43-14F2-FA05-ED9C-8690FDF38856}"/>
              </a:ext>
            </a:extLst>
          </p:cNvPr>
          <p:cNvCxnSpPr>
            <a:cxnSpLocks/>
            <a:stCxn id="57" idx="2"/>
            <a:endCxn id="47" idx="0"/>
          </p:cNvCxnSpPr>
          <p:nvPr/>
        </p:nvCxnSpPr>
        <p:spPr>
          <a:xfrm flipH="1">
            <a:off x="2745336" y="3324804"/>
            <a:ext cx="1" cy="367866"/>
          </a:xfrm>
          <a:prstGeom prst="line">
            <a:avLst/>
          </a:prstGeom>
          <a:noFill/>
          <a:ln w="3175" cap="flat" cmpd="sng" algn="ctr">
            <a:solidFill>
              <a:schemeClr val="tx1">
                <a:lumMod val="50000"/>
              </a:schemeClr>
            </a:solidFill>
            <a:prstDash val="solid"/>
            <a:miter lim="800000"/>
          </a:ln>
          <a:effectLst/>
        </p:spPr>
      </p:cxnSp>
      <p:sp>
        <p:nvSpPr>
          <p:cNvPr id="60" name="矩形 59">
            <a:extLst>
              <a:ext uri="{FF2B5EF4-FFF2-40B4-BE49-F238E27FC236}">
                <a16:creationId xmlns:a16="http://schemas.microsoft.com/office/drawing/2014/main" id="{A6EA8FDC-8867-EF99-8A88-DF9721C3DE20}"/>
              </a:ext>
            </a:extLst>
          </p:cNvPr>
          <p:cNvSpPr/>
          <p:nvPr/>
        </p:nvSpPr>
        <p:spPr>
          <a:xfrm>
            <a:off x="3744332" y="3099999"/>
            <a:ext cx="882771"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車種選擇</a:t>
            </a:r>
          </a:p>
        </p:txBody>
      </p:sp>
      <p:cxnSp>
        <p:nvCxnSpPr>
          <p:cNvPr id="61" name="直線接點 60">
            <a:extLst>
              <a:ext uri="{FF2B5EF4-FFF2-40B4-BE49-F238E27FC236}">
                <a16:creationId xmlns:a16="http://schemas.microsoft.com/office/drawing/2014/main" id="{0E55664D-AE1F-7ED4-BAEF-12E73B459BDA}"/>
              </a:ext>
            </a:extLst>
          </p:cNvPr>
          <p:cNvCxnSpPr>
            <a:cxnSpLocks/>
            <a:stCxn id="46" idx="2"/>
            <a:endCxn id="60" idx="0"/>
          </p:cNvCxnSpPr>
          <p:nvPr/>
        </p:nvCxnSpPr>
        <p:spPr>
          <a:xfrm flipH="1">
            <a:off x="4185718" y="2910478"/>
            <a:ext cx="2382" cy="189521"/>
          </a:xfrm>
          <a:prstGeom prst="line">
            <a:avLst/>
          </a:prstGeom>
          <a:noFill/>
          <a:ln w="3175" cap="flat" cmpd="sng" algn="ctr">
            <a:solidFill>
              <a:schemeClr val="tx1">
                <a:lumMod val="50000"/>
              </a:schemeClr>
            </a:solidFill>
            <a:prstDash val="solid"/>
            <a:miter lim="800000"/>
          </a:ln>
          <a:effectLst/>
        </p:spPr>
      </p:cxnSp>
      <p:sp>
        <p:nvSpPr>
          <p:cNvPr id="62" name="矩形 61">
            <a:extLst>
              <a:ext uri="{FF2B5EF4-FFF2-40B4-BE49-F238E27FC236}">
                <a16:creationId xmlns:a16="http://schemas.microsoft.com/office/drawing/2014/main" id="{6072C3D7-61CD-2C9D-64F4-7BD68F7B65D3}"/>
              </a:ext>
            </a:extLst>
          </p:cNvPr>
          <p:cNvSpPr/>
          <p:nvPr/>
        </p:nvSpPr>
        <p:spPr>
          <a:xfrm>
            <a:off x="513630" y="3725941"/>
            <a:ext cx="900000"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狀態輸入表單</a:t>
            </a:r>
          </a:p>
        </p:txBody>
      </p:sp>
      <p:cxnSp>
        <p:nvCxnSpPr>
          <p:cNvPr id="63" name="直線接點 62">
            <a:extLst>
              <a:ext uri="{FF2B5EF4-FFF2-40B4-BE49-F238E27FC236}">
                <a16:creationId xmlns:a16="http://schemas.microsoft.com/office/drawing/2014/main" id="{AA6E1C2C-2EBA-8807-866C-EE04084758B4}"/>
              </a:ext>
            </a:extLst>
          </p:cNvPr>
          <p:cNvCxnSpPr>
            <a:cxnSpLocks/>
            <a:stCxn id="56" idx="2"/>
            <a:endCxn id="62" idx="0"/>
          </p:cNvCxnSpPr>
          <p:nvPr/>
        </p:nvCxnSpPr>
        <p:spPr>
          <a:xfrm>
            <a:off x="960537" y="2910480"/>
            <a:ext cx="3093" cy="815461"/>
          </a:xfrm>
          <a:prstGeom prst="line">
            <a:avLst/>
          </a:prstGeom>
          <a:noFill/>
          <a:ln w="3175" cap="flat" cmpd="sng" algn="ctr">
            <a:solidFill>
              <a:schemeClr val="tx1">
                <a:lumMod val="50000"/>
              </a:schemeClr>
            </a:solidFill>
            <a:prstDash val="solid"/>
            <a:miter lim="800000"/>
          </a:ln>
          <a:effectLst/>
        </p:spPr>
      </p:cxnSp>
      <p:cxnSp>
        <p:nvCxnSpPr>
          <p:cNvPr id="64" name="接點: 肘形 63">
            <a:extLst>
              <a:ext uri="{FF2B5EF4-FFF2-40B4-BE49-F238E27FC236}">
                <a16:creationId xmlns:a16="http://schemas.microsoft.com/office/drawing/2014/main" id="{08759E2F-C15F-520B-1943-C955BE9A08CB}"/>
              </a:ext>
            </a:extLst>
          </p:cNvPr>
          <p:cNvCxnSpPr>
            <a:cxnSpLocks/>
            <a:stCxn id="44" idx="2"/>
            <a:endCxn id="56" idx="0"/>
          </p:cNvCxnSpPr>
          <p:nvPr/>
        </p:nvCxnSpPr>
        <p:spPr>
          <a:xfrm rot="5400000">
            <a:off x="1793758" y="1591675"/>
            <a:ext cx="269585" cy="1936025"/>
          </a:xfrm>
          <a:prstGeom prst="bentConnector3">
            <a:avLst>
              <a:gd name="adj1" fmla="val 50000"/>
            </a:avLst>
          </a:prstGeom>
          <a:noFill/>
          <a:ln w="3175" cap="flat" cmpd="sng" algn="ctr">
            <a:solidFill>
              <a:schemeClr val="tx1">
                <a:lumMod val="50000"/>
              </a:schemeClr>
            </a:solidFill>
            <a:prstDash val="solid"/>
            <a:miter lim="800000"/>
          </a:ln>
          <a:effectLst/>
        </p:spPr>
      </p:cxnSp>
      <p:sp>
        <p:nvSpPr>
          <p:cNvPr id="65" name="文字方塊 64">
            <a:extLst>
              <a:ext uri="{FF2B5EF4-FFF2-40B4-BE49-F238E27FC236}">
                <a16:creationId xmlns:a16="http://schemas.microsoft.com/office/drawing/2014/main" id="{601CBB45-D147-A4BA-150C-BE2A6F524E67}"/>
              </a:ext>
            </a:extLst>
          </p:cNvPr>
          <p:cNvSpPr txBox="1"/>
          <p:nvPr/>
        </p:nvSpPr>
        <p:spPr>
          <a:xfrm>
            <a:off x="1353368" y="3723776"/>
            <a:ext cx="825254" cy="215444"/>
          </a:xfrm>
          <a:prstGeom prst="rect">
            <a:avLst/>
          </a:prstGeom>
          <a:noFill/>
        </p:spPr>
        <p:txBody>
          <a:bodyPr wrap="square" rtlCol="0">
            <a:spAutoFit/>
          </a:bodyPr>
          <a:lstStyle/>
          <a:p>
            <a:pPr algn="ctr">
              <a:buClrTx/>
              <a:buFontTx/>
              <a:buNone/>
            </a:pPr>
            <a:r>
              <a:rPr lang="zh-TW" altLang="en-US" sz="800" b="1" kern="1200" dirty="0">
                <a:solidFill>
                  <a:prstClr val="black"/>
                </a:solidFill>
                <a:latin typeface="微軟正黑體" panose="020B0604030504040204" pitchFamily="34" charset="-120"/>
                <a:ea typeface="微軟正黑體" panose="020B0604030504040204" pitchFamily="34" charset="-120"/>
                <a:cs typeface="+mn-cs"/>
              </a:rPr>
              <a:t>狀態輸入頁面</a:t>
            </a:r>
          </a:p>
        </p:txBody>
      </p:sp>
      <p:cxnSp>
        <p:nvCxnSpPr>
          <p:cNvPr id="66" name="直線接點 65">
            <a:extLst>
              <a:ext uri="{FF2B5EF4-FFF2-40B4-BE49-F238E27FC236}">
                <a16:creationId xmlns:a16="http://schemas.microsoft.com/office/drawing/2014/main" id="{97C75B14-FE5A-9DA4-9B1B-253912EA21B2}"/>
              </a:ext>
            </a:extLst>
          </p:cNvPr>
          <p:cNvCxnSpPr>
            <a:cxnSpLocks/>
            <a:stCxn id="60" idx="2"/>
            <a:endCxn id="48" idx="0"/>
          </p:cNvCxnSpPr>
          <p:nvPr/>
        </p:nvCxnSpPr>
        <p:spPr>
          <a:xfrm flipH="1">
            <a:off x="4185717" y="3315999"/>
            <a:ext cx="1" cy="376066"/>
          </a:xfrm>
          <a:prstGeom prst="line">
            <a:avLst/>
          </a:prstGeom>
          <a:noFill/>
          <a:ln w="3175" cap="flat" cmpd="sng" algn="ctr">
            <a:solidFill>
              <a:schemeClr val="tx1">
                <a:lumMod val="50000"/>
              </a:schemeClr>
            </a:solidFill>
            <a:prstDash val="solid"/>
            <a:miter lim="800000"/>
          </a:ln>
          <a:effectLst/>
        </p:spPr>
      </p:cxnSp>
      <p:cxnSp>
        <p:nvCxnSpPr>
          <p:cNvPr id="67" name="接點: 肘形 66">
            <a:extLst>
              <a:ext uri="{FF2B5EF4-FFF2-40B4-BE49-F238E27FC236}">
                <a16:creationId xmlns:a16="http://schemas.microsoft.com/office/drawing/2014/main" id="{FE4F0D69-42C7-7A6A-E7A7-DF6099B80048}"/>
              </a:ext>
            </a:extLst>
          </p:cNvPr>
          <p:cNvCxnSpPr>
            <a:cxnSpLocks/>
            <a:stCxn id="44" idx="2"/>
            <a:endCxn id="46" idx="0"/>
          </p:cNvCxnSpPr>
          <p:nvPr/>
        </p:nvCxnSpPr>
        <p:spPr>
          <a:xfrm rot="16200000" flipH="1">
            <a:off x="3407540" y="1913917"/>
            <a:ext cx="269583" cy="1291538"/>
          </a:xfrm>
          <a:prstGeom prst="bentConnector3">
            <a:avLst>
              <a:gd name="adj1" fmla="val 50000"/>
            </a:avLst>
          </a:prstGeom>
          <a:noFill/>
          <a:ln w="3175" cap="flat" cmpd="sng" algn="ctr">
            <a:solidFill>
              <a:schemeClr val="tx1">
                <a:lumMod val="50000"/>
              </a:schemeClr>
            </a:solidFill>
            <a:prstDash val="solid"/>
            <a:miter lim="800000"/>
          </a:ln>
          <a:effectLst/>
        </p:spPr>
      </p:cxnSp>
      <p:sp>
        <p:nvSpPr>
          <p:cNvPr id="68" name="矩形 67">
            <a:extLst>
              <a:ext uri="{FF2B5EF4-FFF2-40B4-BE49-F238E27FC236}">
                <a16:creationId xmlns:a16="http://schemas.microsoft.com/office/drawing/2014/main" id="{C0D8865A-05CC-97DC-3E45-172AF6970D18}"/>
              </a:ext>
            </a:extLst>
          </p:cNvPr>
          <p:cNvSpPr/>
          <p:nvPr/>
        </p:nvSpPr>
        <p:spPr>
          <a:xfrm>
            <a:off x="4930673" y="2697493"/>
            <a:ext cx="882771" cy="216000"/>
          </a:xfrm>
          <a:prstGeom prst="rect">
            <a:avLst/>
          </a:prstGeom>
          <a:solidFill>
            <a:schemeClr val="bg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路段資料</a:t>
            </a:r>
          </a:p>
        </p:txBody>
      </p:sp>
      <p:cxnSp>
        <p:nvCxnSpPr>
          <p:cNvPr id="69" name="接點: 肘形 68">
            <a:extLst>
              <a:ext uri="{FF2B5EF4-FFF2-40B4-BE49-F238E27FC236}">
                <a16:creationId xmlns:a16="http://schemas.microsoft.com/office/drawing/2014/main" id="{120FE748-3DA9-08EA-CABD-ADD252F97EF4}"/>
              </a:ext>
            </a:extLst>
          </p:cNvPr>
          <p:cNvCxnSpPr>
            <a:cxnSpLocks/>
            <a:stCxn id="44" idx="2"/>
            <a:endCxn id="68" idx="0"/>
          </p:cNvCxnSpPr>
          <p:nvPr/>
        </p:nvCxnSpPr>
        <p:spPr>
          <a:xfrm rot="16200000" flipH="1">
            <a:off x="3998011" y="1323445"/>
            <a:ext cx="272598" cy="2475497"/>
          </a:xfrm>
          <a:prstGeom prst="bentConnector3">
            <a:avLst>
              <a:gd name="adj1" fmla="val 50000"/>
            </a:avLst>
          </a:prstGeom>
          <a:noFill/>
          <a:ln w="3175" cap="flat" cmpd="sng" algn="ctr">
            <a:solidFill>
              <a:schemeClr val="tx1">
                <a:lumMod val="50000"/>
              </a:schemeClr>
            </a:solidFill>
            <a:prstDash val="solid"/>
            <a:miter lim="800000"/>
          </a:ln>
          <a:effectLst/>
        </p:spPr>
      </p:cxnSp>
      <p:sp>
        <p:nvSpPr>
          <p:cNvPr id="72" name="文字方塊 71">
            <a:extLst>
              <a:ext uri="{FF2B5EF4-FFF2-40B4-BE49-F238E27FC236}">
                <a16:creationId xmlns:a16="http://schemas.microsoft.com/office/drawing/2014/main" id="{3E139197-0566-7ED4-2D27-EE8AB2BE5377}"/>
              </a:ext>
            </a:extLst>
          </p:cNvPr>
          <p:cNvSpPr txBox="1"/>
          <p:nvPr/>
        </p:nvSpPr>
        <p:spPr>
          <a:xfrm>
            <a:off x="355426" y="1591144"/>
            <a:ext cx="1001229" cy="215444"/>
          </a:xfrm>
          <a:prstGeom prst="rect">
            <a:avLst/>
          </a:prstGeom>
          <a:noFill/>
        </p:spPr>
        <p:txBody>
          <a:bodyPr wrap="square" rtlCol="0">
            <a:spAutoFit/>
          </a:bodyPr>
          <a:lstStyle/>
          <a:p>
            <a:pPr>
              <a:buClrTx/>
              <a:buFontTx/>
              <a:buNone/>
            </a:pPr>
            <a:r>
              <a:rPr lang="zh-TW" altLang="en-US" sz="800" kern="1200" dirty="0">
                <a:solidFill>
                  <a:prstClr val="black"/>
                </a:solidFill>
                <a:latin typeface="微軟正黑體" panose="020B0604030504040204" pitchFamily="34" charset="-120"/>
                <a:ea typeface="微軟正黑體" panose="020B0604030504040204" pitchFamily="34" charset="-120"/>
                <a:cs typeface="+mn-cs"/>
              </a:rPr>
              <a:t>狀態更新</a:t>
            </a:r>
          </a:p>
        </p:txBody>
      </p:sp>
      <p:pic>
        <p:nvPicPr>
          <p:cNvPr id="70" name="圖片 69">
            <a:extLst>
              <a:ext uri="{FF2B5EF4-FFF2-40B4-BE49-F238E27FC236}">
                <a16:creationId xmlns:a16="http://schemas.microsoft.com/office/drawing/2014/main" id="{15113D67-069A-8DB5-C4BD-FD2633C2A6E1}"/>
              </a:ext>
            </a:extLst>
          </p:cNvPr>
          <p:cNvPicPr>
            <a:picLocks noChangeAspect="1"/>
          </p:cNvPicPr>
          <p:nvPr/>
        </p:nvPicPr>
        <p:blipFill>
          <a:blip r:embed="rId9"/>
          <a:stretch>
            <a:fillRect/>
          </a:stretch>
        </p:blipFill>
        <p:spPr>
          <a:xfrm>
            <a:off x="6455832" y="2283862"/>
            <a:ext cx="2324336" cy="1433976"/>
          </a:xfrm>
          <a:prstGeom prst="rect">
            <a:avLst/>
          </a:prstGeom>
        </p:spPr>
      </p:pic>
      <p:pic>
        <p:nvPicPr>
          <p:cNvPr id="71" name="圖片 70">
            <a:extLst>
              <a:ext uri="{FF2B5EF4-FFF2-40B4-BE49-F238E27FC236}">
                <a16:creationId xmlns:a16="http://schemas.microsoft.com/office/drawing/2014/main" id="{D83DF6BC-9506-3676-777D-14BF145F1629}"/>
              </a:ext>
            </a:extLst>
          </p:cNvPr>
          <p:cNvPicPr>
            <a:picLocks noChangeAspect="1"/>
          </p:cNvPicPr>
          <p:nvPr/>
        </p:nvPicPr>
        <p:blipFill rotWithShape="1">
          <a:blip r:embed="rId10"/>
          <a:srcRect l="1618" t="1600" r="1"/>
          <a:stretch/>
        </p:blipFill>
        <p:spPr bwMode="auto">
          <a:xfrm>
            <a:off x="6462948" y="3848648"/>
            <a:ext cx="2283677" cy="1154351"/>
          </a:xfrm>
          <a:prstGeom prst="rect">
            <a:avLst/>
          </a:prstGeom>
          <a:ln w="3175">
            <a:solidFill>
              <a:schemeClr val="tx1"/>
            </a:solidFill>
          </a:ln>
          <a:extLst>
            <a:ext uri="{53640926-AAD7-44D8-BBD7-CCE9431645EC}">
              <a14:shadowObscured xmlns:a14="http://schemas.microsoft.com/office/drawing/2010/main"/>
            </a:ext>
          </a:extLst>
        </p:spPr>
      </p:pic>
      <p:cxnSp>
        <p:nvCxnSpPr>
          <p:cNvPr id="8" name="接點: 肘形 7">
            <a:extLst>
              <a:ext uri="{FF2B5EF4-FFF2-40B4-BE49-F238E27FC236}">
                <a16:creationId xmlns:a16="http://schemas.microsoft.com/office/drawing/2014/main" id="{D881C1C6-5B2C-2EF6-0EF5-A6153FEAEABC}"/>
              </a:ext>
            </a:extLst>
          </p:cNvPr>
          <p:cNvCxnSpPr>
            <a:cxnSpLocks/>
            <a:stCxn id="62" idx="1"/>
            <a:endCxn id="43" idx="1"/>
          </p:cNvCxnSpPr>
          <p:nvPr/>
        </p:nvCxnSpPr>
        <p:spPr>
          <a:xfrm rot="10800000" flipH="1">
            <a:off x="513630" y="1826379"/>
            <a:ext cx="1572932" cy="2007562"/>
          </a:xfrm>
          <a:prstGeom prst="bentConnector3">
            <a:avLst>
              <a:gd name="adj1" fmla="val -20734"/>
            </a:avLst>
          </a:prstGeom>
          <a:ln w="28575">
            <a:solidFill>
              <a:srgbClr val="FF9800"/>
            </a:solidFill>
            <a:tailEnd type="triangle"/>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32FD3EAA-EF4A-830B-07B6-8D7B9068F817}"/>
              </a:ext>
            </a:extLst>
          </p:cNvPr>
          <p:cNvCxnSpPr>
            <a:cxnSpLocks/>
            <a:stCxn id="42" idx="3"/>
            <a:endCxn id="37" idx="1"/>
          </p:cNvCxnSpPr>
          <p:nvPr/>
        </p:nvCxnSpPr>
        <p:spPr>
          <a:xfrm flipV="1">
            <a:off x="4832587" y="1452400"/>
            <a:ext cx="1630362" cy="375942"/>
          </a:xfrm>
          <a:prstGeom prst="line">
            <a:avLst/>
          </a:prstGeom>
          <a:ln w="3175">
            <a:headEnd type="oval"/>
          </a:ln>
        </p:spPr>
        <p:style>
          <a:lnRef idx="1">
            <a:schemeClr val="dk1"/>
          </a:lnRef>
          <a:fillRef idx="0">
            <a:schemeClr val="dk1"/>
          </a:fillRef>
          <a:effectRef idx="0">
            <a:schemeClr val="dk1"/>
          </a:effectRef>
          <a:fontRef idx="minor">
            <a:schemeClr val="tx1"/>
          </a:fontRef>
        </p:style>
      </p:cxnSp>
      <p:pic>
        <p:nvPicPr>
          <p:cNvPr id="104" name="圖片 103">
            <a:extLst>
              <a:ext uri="{FF2B5EF4-FFF2-40B4-BE49-F238E27FC236}">
                <a16:creationId xmlns:a16="http://schemas.microsoft.com/office/drawing/2014/main" id="{02B14E20-011D-F1EB-8212-114D9986E01F}"/>
              </a:ext>
            </a:extLst>
          </p:cNvPr>
          <p:cNvPicPr>
            <a:picLocks noChangeAspect="1"/>
          </p:cNvPicPr>
          <p:nvPr/>
        </p:nvPicPr>
        <p:blipFill rotWithShape="1">
          <a:blip r:embed="rId11"/>
          <a:srcRect b="25960"/>
          <a:stretch/>
        </p:blipFill>
        <p:spPr>
          <a:xfrm>
            <a:off x="1673118" y="4255698"/>
            <a:ext cx="2814594" cy="776591"/>
          </a:xfrm>
          <a:prstGeom prst="rect">
            <a:avLst/>
          </a:prstGeom>
          <a:ln w="3175">
            <a:solidFill>
              <a:schemeClr val="tx1"/>
            </a:solidFill>
          </a:ln>
        </p:spPr>
      </p:pic>
      <p:cxnSp>
        <p:nvCxnSpPr>
          <p:cNvPr id="103" name="接點: 肘形 102">
            <a:extLst>
              <a:ext uri="{FF2B5EF4-FFF2-40B4-BE49-F238E27FC236}">
                <a16:creationId xmlns:a16="http://schemas.microsoft.com/office/drawing/2014/main" id="{8BB11D40-2681-F782-9DDE-DFED487A254A}"/>
              </a:ext>
            </a:extLst>
          </p:cNvPr>
          <p:cNvCxnSpPr>
            <a:cxnSpLocks/>
            <a:stCxn id="39" idx="2"/>
            <a:endCxn id="104" idx="1"/>
          </p:cNvCxnSpPr>
          <p:nvPr/>
        </p:nvCxnSpPr>
        <p:spPr>
          <a:xfrm rot="16200000" flipH="1">
            <a:off x="1153166" y="4124041"/>
            <a:ext cx="590859" cy="449045"/>
          </a:xfrm>
          <a:prstGeom prst="bentConnector2">
            <a:avLst/>
          </a:prstGeom>
          <a:ln w="3175">
            <a:headEnd type="oval"/>
          </a:ln>
        </p:spPr>
        <p:style>
          <a:lnRef idx="1">
            <a:schemeClr val="dk1"/>
          </a:lnRef>
          <a:fillRef idx="0">
            <a:schemeClr val="dk1"/>
          </a:fillRef>
          <a:effectRef idx="0">
            <a:schemeClr val="dk1"/>
          </a:effectRef>
          <a:fontRef idx="minor">
            <a:schemeClr val="tx1"/>
          </a:fontRef>
        </p:style>
      </p:cxnSp>
      <p:cxnSp>
        <p:nvCxnSpPr>
          <p:cNvPr id="108" name="接點: 肘形 107">
            <a:extLst>
              <a:ext uri="{FF2B5EF4-FFF2-40B4-BE49-F238E27FC236}">
                <a16:creationId xmlns:a16="http://schemas.microsoft.com/office/drawing/2014/main" id="{5C4D160F-94C6-BC1C-1453-A118691FFC4E}"/>
              </a:ext>
            </a:extLst>
          </p:cNvPr>
          <p:cNvCxnSpPr>
            <a:cxnSpLocks/>
            <a:stCxn id="40" idx="3"/>
            <a:endCxn id="71" idx="1"/>
          </p:cNvCxnSpPr>
          <p:nvPr/>
        </p:nvCxnSpPr>
        <p:spPr>
          <a:xfrm>
            <a:off x="5974833" y="3821886"/>
            <a:ext cx="488115" cy="603938"/>
          </a:xfrm>
          <a:prstGeom prst="bentConnector3">
            <a:avLst>
              <a:gd name="adj1" fmla="val 50000"/>
            </a:avLst>
          </a:prstGeom>
          <a:ln w="3175">
            <a:headEnd type="oval"/>
          </a:ln>
        </p:spPr>
        <p:style>
          <a:lnRef idx="1">
            <a:schemeClr val="dk1"/>
          </a:lnRef>
          <a:fillRef idx="0">
            <a:schemeClr val="dk1"/>
          </a:fillRef>
          <a:effectRef idx="0">
            <a:schemeClr val="dk1"/>
          </a:effectRef>
          <a:fontRef idx="minor">
            <a:schemeClr val="tx1"/>
          </a:fontRef>
        </p:style>
      </p:cxnSp>
      <p:cxnSp>
        <p:nvCxnSpPr>
          <p:cNvPr id="111" name="接點: 肘形 110">
            <a:extLst>
              <a:ext uri="{FF2B5EF4-FFF2-40B4-BE49-F238E27FC236}">
                <a16:creationId xmlns:a16="http://schemas.microsoft.com/office/drawing/2014/main" id="{95E403B9-E8C7-94DE-0FBB-7394730B254F}"/>
              </a:ext>
            </a:extLst>
          </p:cNvPr>
          <p:cNvCxnSpPr>
            <a:cxnSpLocks/>
            <a:stCxn id="41" idx="3"/>
            <a:endCxn id="70" idx="1"/>
          </p:cNvCxnSpPr>
          <p:nvPr/>
        </p:nvCxnSpPr>
        <p:spPr>
          <a:xfrm>
            <a:off x="5974833" y="2795066"/>
            <a:ext cx="480999" cy="205784"/>
          </a:xfrm>
          <a:prstGeom prst="bentConnector3">
            <a:avLst>
              <a:gd name="adj1" fmla="val 50000"/>
            </a:avLst>
          </a:prstGeom>
          <a:ln w="3175">
            <a:head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230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平台介面與腳本</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13" name="文字方塊 12">
            <a:extLst>
              <a:ext uri="{FF2B5EF4-FFF2-40B4-BE49-F238E27FC236}">
                <a16:creationId xmlns:a16="http://schemas.microsoft.com/office/drawing/2014/main" id="{D1866226-306B-461C-83BD-29E1DF7AA9FD}"/>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建置</a:t>
            </a:r>
            <a:r>
              <a:rPr lang="en-US" altLang="zh-TW" sz="1100" b="1" dirty="0">
                <a:solidFill>
                  <a:schemeClr val="accent3"/>
                </a:solidFill>
                <a:latin typeface="微軟正黑體" panose="020B0604030504040204" pitchFamily="34" charset="-120"/>
                <a:ea typeface="微軟正黑體" panose="020B0604030504040204" pitchFamily="34" charset="-120"/>
                <a:sym typeface="Roboto Condensed"/>
              </a:rPr>
              <a:t>Unity</a:t>
            </a:r>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a:t>
            </a:r>
          </a:p>
          <a:p>
            <a:endParaRPr lang="zh-TW" altLang="en-US" sz="700" dirty="0">
              <a:solidFill>
                <a:schemeClr val="accent3"/>
              </a:solidFill>
            </a:endParaRPr>
          </a:p>
        </p:txBody>
      </p:sp>
      <p:grpSp>
        <p:nvGrpSpPr>
          <p:cNvPr id="18" name="Google Shape;857;p46">
            <a:extLst>
              <a:ext uri="{FF2B5EF4-FFF2-40B4-BE49-F238E27FC236}">
                <a16:creationId xmlns:a16="http://schemas.microsoft.com/office/drawing/2014/main" id="{3A0D6161-3672-490C-9C97-1F01E4E411E1}"/>
              </a:ext>
            </a:extLst>
          </p:cNvPr>
          <p:cNvGrpSpPr/>
          <p:nvPr/>
        </p:nvGrpSpPr>
        <p:grpSpPr>
          <a:xfrm>
            <a:off x="289180" y="560504"/>
            <a:ext cx="309041" cy="403123"/>
            <a:chOff x="590250" y="244200"/>
            <a:chExt cx="407975" cy="532175"/>
          </a:xfrm>
        </p:grpSpPr>
        <p:sp>
          <p:nvSpPr>
            <p:cNvPr id="19" name="Google Shape;858;p46">
              <a:extLst>
                <a:ext uri="{FF2B5EF4-FFF2-40B4-BE49-F238E27FC236}">
                  <a16:creationId xmlns:a16="http://schemas.microsoft.com/office/drawing/2014/main" id="{D7A078FC-5919-49E4-A4A1-DF880C090FF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C3011C8D-7360-4E5D-BEBC-C6E6CAC62DB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25886308-B060-4846-B484-4B1A038740D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BAB3C24A-DD76-4712-B105-22BCCAADD4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6">
              <a:extLst>
                <a:ext uri="{FF2B5EF4-FFF2-40B4-BE49-F238E27FC236}">
                  <a16:creationId xmlns:a16="http://schemas.microsoft.com/office/drawing/2014/main" id="{975C827C-DAB5-4FA3-8F1E-552F021CA23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p46">
              <a:extLst>
                <a:ext uri="{FF2B5EF4-FFF2-40B4-BE49-F238E27FC236}">
                  <a16:creationId xmlns:a16="http://schemas.microsoft.com/office/drawing/2014/main" id="{7C8D0224-E344-4F58-B394-A827D4971DC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p46">
              <a:extLst>
                <a:ext uri="{FF2B5EF4-FFF2-40B4-BE49-F238E27FC236}">
                  <a16:creationId xmlns:a16="http://schemas.microsoft.com/office/drawing/2014/main" id="{9886D7D2-E43F-4B9A-B0AB-4DCABC02F97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46">
              <a:extLst>
                <a:ext uri="{FF2B5EF4-FFF2-40B4-BE49-F238E27FC236}">
                  <a16:creationId xmlns:a16="http://schemas.microsoft.com/office/drawing/2014/main" id="{593E4CDE-CB40-4A8E-A034-6DDACE94F30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6;p46">
              <a:extLst>
                <a:ext uri="{FF2B5EF4-FFF2-40B4-BE49-F238E27FC236}">
                  <a16:creationId xmlns:a16="http://schemas.microsoft.com/office/drawing/2014/main" id="{7E7E716A-1ABF-4751-A047-80D0FEF5E74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7;p46">
              <a:extLst>
                <a:ext uri="{FF2B5EF4-FFF2-40B4-BE49-F238E27FC236}">
                  <a16:creationId xmlns:a16="http://schemas.microsoft.com/office/drawing/2014/main" id="{B06A0556-3DF9-400B-B49D-95F3C58FA55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8;p46">
              <a:extLst>
                <a:ext uri="{FF2B5EF4-FFF2-40B4-BE49-F238E27FC236}">
                  <a16:creationId xmlns:a16="http://schemas.microsoft.com/office/drawing/2014/main" id="{D867F183-93EF-4666-A98F-6E4DC22D6FD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9;p46">
              <a:extLst>
                <a:ext uri="{FF2B5EF4-FFF2-40B4-BE49-F238E27FC236}">
                  <a16:creationId xmlns:a16="http://schemas.microsoft.com/office/drawing/2014/main" id="{00D059C0-A79D-447B-9140-191AD4B428B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0;p46">
              <a:extLst>
                <a:ext uri="{FF2B5EF4-FFF2-40B4-BE49-F238E27FC236}">
                  <a16:creationId xmlns:a16="http://schemas.microsoft.com/office/drawing/2014/main" id="{AE557275-9A4C-472B-B444-FC9FE74B334D}"/>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46">
              <a:extLst>
                <a:ext uri="{FF2B5EF4-FFF2-40B4-BE49-F238E27FC236}">
                  <a16:creationId xmlns:a16="http://schemas.microsoft.com/office/drawing/2014/main" id="{FDFBB2AF-508F-46B9-B985-CABE81B8103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資料庫圖表 32">
            <a:extLst>
              <a:ext uri="{FF2B5EF4-FFF2-40B4-BE49-F238E27FC236}">
                <a16:creationId xmlns:a16="http://schemas.microsoft.com/office/drawing/2014/main" id="{472CE7E8-3AE6-59A6-8100-0701010474B7}"/>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 name="文字版面配置區 1">
            <a:extLst>
              <a:ext uri="{FF2B5EF4-FFF2-40B4-BE49-F238E27FC236}">
                <a16:creationId xmlns:a16="http://schemas.microsoft.com/office/drawing/2014/main" id="{4A22A413-8155-FFD1-2F9B-E0ECDA415F6A}"/>
              </a:ext>
            </a:extLst>
          </p:cNvPr>
          <p:cNvSpPr txBox="1">
            <a:spLocks/>
          </p:cNvSpPr>
          <p:nvPr/>
        </p:nvSpPr>
        <p:spPr>
          <a:xfrm>
            <a:off x="462609" y="1374987"/>
            <a:ext cx="3644152" cy="350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Font typeface="Roboto Condensed Light"/>
              <a:buNone/>
            </a:pPr>
            <a:r>
              <a:rPr lang="zh-TW" altLang="en-US" b="1" dirty="0"/>
              <a:t>編寫功能腳本</a:t>
            </a:r>
            <a:endParaRPr lang="zh-TW" altLang="en-US" dirty="0"/>
          </a:p>
        </p:txBody>
      </p:sp>
      <p:graphicFrame>
        <p:nvGraphicFramePr>
          <p:cNvPr id="2" name="資料庫圖表 1">
            <a:extLst>
              <a:ext uri="{FF2B5EF4-FFF2-40B4-BE49-F238E27FC236}">
                <a16:creationId xmlns:a16="http://schemas.microsoft.com/office/drawing/2014/main" id="{3736765B-FCE7-FC4E-461B-ACE995C6AEA8}"/>
              </a:ext>
            </a:extLst>
          </p:cNvPr>
          <p:cNvGraphicFramePr/>
          <p:nvPr>
            <p:extLst>
              <p:ext uri="{D42A27DB-BD31-4B8C-83A1-F6EECF244321}">
                <p14:modId xmlns:p14="http://schemas.microsoft.com/office/powerpoint/2010/main" val="1353760065"/>
              </p:ext>
            </p:extLst>
          </p:nvPr>
        </p:nvGraphicFramePr>
        <p:xfrm>
          <a:off x="2514600" y="1805496"/>
          <a:ext cx="4707050" cy="23271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3928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4" y="2871148"/>
            <a:ext cx="526026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t>監測成果與互動平台應用</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4</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3155405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說明項目</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extLst>
              <p:ext uri="{D42A27DB-BD31-4B8C-83A1-F6EECF244321}">
                <p14:modId xmlns:p14="http://schemas.microsoft.com/office/powerpoint/2010/main" val="2709693655"/>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資料庫圖表 10">
            <a:extLst>
              <a:ext uri="{FF2B5EF4-FFF2-40B4-BE49-F238E27FC236}">
                <a16:creationId xmlns:a16="http://schemas.microsoft.com/office/drawing/2014/main" id="{6C8096E9-183E-84C6-F214-9FF4492FDB90}"/>
              </a:ext>
            </a:extLst>
          </p:cNvPr>
          <p:cNvGraphicFramePr>
            <a:graphicFrameLocks/>
          </p:cNvGraphicFramePr>
          <p:nvPr>
            <p:extLst>
              <p:ext uri="{D42A27DB-BD31-4B8C-83A1-F6EECF244321}">
                <p14:modId xmlns:p14="http://schemas.microsoft.com/office/powerpoint/2010/main" val="650281476"/>
              </p:ext>
            </p:extLst>
          </p:nvPr>
        </p:nvGraphicFramePr>
        <p:xfrm>
          <a:off x="2227495" y="1506590"/>
          <a:ext cx="4996265" cy="28215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63974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車種數據特性</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1065199" y="3323518"/>
            <a:ext cx="135912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134</a:t>
            </a:r>
            <a:r>
              <a:rPr lang="zh-TW" altLang="en-US" sz="14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040047" y="3323518"/>
            <a:ext cx="135912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326</a:t>
            </a:r>
            <a:r>
              <a:rPr lang="zh-TW" altLang="en-US" sz="14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7137324" y="3285687"/>
            <a:ext cx="135912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3228</a:t>
            </a:r>
            <a:r>
              <a:rPr lang="zh-TW" altLang="en-US" sz="1400" dirty="0"/>
              <a:t>次 區間車</a:t>
            </a:r>
          </a:p>
        </p:txBody>
      </p:sp>
      <p:pic>
        <p:nvPicPr>
          <p:cNvPr id="2" name="圖片 1">
            <a:extLst>
              <a:ext uri="{FF2B5EF4-FFF2-40B4-BE49-F238E27FC236}">
                <a16:creationId xmlns:a16="http://schemas.microsoft.com/office/drawing/2014/main" id="{02C40F55-269E-3542-77E7-CE7FD12C61CF}"/>
              </a:ext>
            </a:extLst>
          </p:cNvPr>
          <p:cNvPicPr>
            <a:picLocks noChangeAspect="1"/>
          </p:cNvPicPr>
          <p:nvPr/>
        </p:nvPicPr>
        <p:blipFill>
          <a:blip r:embed="rId8"/>
          <a:stretch>
            <a:fillRect/>
          </a:stretch>
        </p:blipFill>
        <p:spPr>
          <a:xfrm>
            <a:off x="512623" y="1702948"/>
            <a:ext cx="2760785" cy="1510286"/>
          </a:xfrm>
          <a:prstGeom prst="rect">
            <a:avLst/>
          </a:prstGeom>
        </p:spPr>
      </p:pic>
      <p:pic>
        <p:nvPicPr>
          <p:cNvPr id="3" name="圖片 2">
            <a:extLst>
              <a:ext uri="{FF2B5EF4-FFF2-40B4-BE49-F238E27FC236}">
                <a16:creationId xmlns:a16="http://schemas.microsoft.com/office/drawing/2014/main" id="{502A3D66-C134-02AB-4833-2ECD784BC9CF}"/>
              </a:ext>
            </a:extLst>
          </p:cNvPr>
          <p:cNvPicPr>
            <a:picLocks noChangeAspect="1"/>
          </p:cNvPicPr>
          <p:nvPr/>
        </p:nvPicPr>
        <p:blipFill>
          <a:blip r:embed="rId9"/>
          <a:stretch>
            <a:fillRect/>
          </a:stretch>
        </p:blipFill>
        <p:spPr>
          <a:xfrm>
            <a:off x="3528386" y="1690830"/>
            <a:ext cx="2597186" cy="1516345"/>
          </a:xfrm>
          <a:prstGeom prst="rect">
            <a:avLst/>
          </a:prstGeom>
        </p:spPr>
      </p:pic>
      <p:pic>
        <p:nvPicPr>
          <p:cNvPr id="4" name="圖片 3">
            <a:extLst>
              <a:ext uri="{FF2B5EF4-FFF2-40B4-BE49-F238E27FC236}">
                <a16:creationId xmlns:a16="http://schemas.microsoft.com/office/drawing/2014/main" id="{1AAF7E7B-5C31-7621-CB12-C1A11357721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6380549" y="1690830"/>
            <a:ext cx="2606481" cy="1466146"/>
          </a:xfrm>
          <a:prstGeom prst="rect">
            <a:avLst/>
          </a:prstGeom>
        </p:spPr>
      </p:pic>
      <p:sp>
        <p:nvSpPr>
          <p:cNvPr id="23" name="Google Shape;237;p16">
            <a:extLst>
              <a:ext uri="{FF2B5EF4-FFF2-40B4-BE49-F238E27FC236}">
                <a16:creationId xmlns:a16="http://schemas.microsoft.com/office/drawing/2014/main" id="{AF5552A3-C167-C7CF-BE22-2B30EB486C54}"/>
              </a:ext>
            </a:extLst>
          </p:cNvPr>
          <p:cNvSpPr txBox="1">
            <a:spLocks/>
          </p:cNvSpPr>
          <p:nvPr/>
        </p:nvSpPr>
        <p:spPr>
          <a:xfrm>
            <a:off x="933314" y="3577317"/>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推拉式</a:t>
            </a:r>
            <a:r>
              <a:rPr lang="en-US" altLang="zh-TW" sz="1400" dirty="0"/>
              <a:t>(Push-Pull)</a:t>
            </a:r>
            <a:endParaRPr lang="zh-TW" altLang="en-US" sz="1400" dirty="0"/>
          </a:p>
        </p:txBody>
      </p:sp>
      <p:sp>
        <p:nvSpPr>
          <p:cNvPr id="26" name="Google Shape;237;p16">
            <a:extLst>
              <a:ext uri="{FF2B5EF4-FFF2-40B4-BE49-F238E27FC236}">
                <a16:creationId xmlns:a16="http://schemas.microsoft.com/office/drawing/2014/main" id="{DB4B222F-411B-AEBC-2125-D90ACF2C3EE6}"/>
              </a:ext>
            </a:extLst>
          </p:cNvPr>
          <p:cNvSpPr txBox="1">
            <a:spLocks/>
          </p:cNvSpPr>
          <p:nvPr/>
        </p:nvSpPr>
        <p:spPr>
          <a:xfrm>
            <a:off x="933314" y="3827494"/>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動力集中</a:t>
            </a:r>
          </a:p>
        </p:txBody>
      </p:sp>
      <p:sp>
        <p:nvSpPr>
          <p:cNvPr id="27" name="Google Shape;237;p16">
            <a:extLst>
              <a:ext uri="{FF2B5EF4-FFF2-40B4-BE49-F238E27FC236}">
                <a16:creationId xmlns:a16="http://schemas.microsoft.com/office/drawing/2014/main" id="{37ACF14E-4D63-384C-7E93-076B07C828EA}"/>
              </a:ext>
            </a:extLst>
          </p:cNvPr>
          <p:cNvSpPr txBox="1">
            <a:spLocks/>
          </p:cNvSpPr>
          <p:nvPr/>
        </p:nvSpPr>
        <p:spPr>
          <a:xfrm>
            <a:off x="933313" y="4077671"/>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14:41</a:t>
            </a:r>
            <a:endParaRPr lang="zh-TW" altLang="en-US" sz="1400" dirty="0"/>
          </a:p>
        </p:txBody>
      </p:sp>
      <p:sp>
        <p:nvSpPr>
          <p:cNvPr id="28" name="Google Shape;237;p16">
            <a:extLst>
              <a:ext uri="{FF2B5EF4-FFF2-40B4-BE49-F238E27FC236}">
                <a16:creationId xmlns:a16="http://schemas.microsoft.com/office/drawing/2014/main" id="{45867DC7-73D1-7A00-720A-615A4F8D6E99}"/>
              </a:ext>
            </a:extLst>
          </p:cNvPr>
          <p:cNvSpPr txBox="1">
            <a:spLocks/>
          </p:cNvSpPr>
          <p:nvPr/>
        </p:nvSpPr>
        <p:spPr>
          <a:xfrm>
            <a:off x="3940284" y="3577317"/>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電聯車</a:t>
            </a:r>
            <a:r>
              <a:rPr lang="en-US" altLang="zh-TW" sz="1400" dirty="0"/>
              <a:t>(EMU2000)</a:t>
            </a:r>
            <a:endParaRPr lang="zh-TW" altLang="en-US" sz="1400" dirty="0"/>
          </a:p>
        </p:txBody>
      </p:sp>
      <p:sp>
        <p:nvSpPr>
          <p:cNvPr id="29" name="Google Shape;237;p16">
            <a:extLst>
              <a:ext uri="{FF2B5EF4-FFF2-40B4-BE49-F238E27FC236}">
                <a16:creationId xmlns:a16="http://schemas.microsoft.com/office/drawing/2014/main" id="{4718A005-320B-A472-86C6-1652CCA05BF1}"/>
              </a:ext>
            </a:extLst>
          </p:cNvPr>
          <p:cNvSpPr txBox="1">
            <a:spLocks/>
          </p:cNvSpPr>
          <p:nvPr/>
        </p:nvSpPr>
        <p:spPr>
          <a:xfrm>
            <a:off x="3940284" y="3827494"/>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動力分散</a:t>
            </a:r>
          </a:p>
        </p:txBody>
      </p:sp>
      <p:sp>
        <p:nvSpPr>
          <p:cNvPr id="30" name="Google Shape;237;p16">
            <a:extLst>
              <a:ext uri="{FF2B5EF4-FFF2-40B4-BE49-F238E27FC236}">
                <a16:creationId xmlns:a16="http://schemas.microsoft.com/office/drawing/2014/main" id="{F8D819B9-15F1-4910-320C-AAD2F679B8F8}"/>
              </a:ext>
            </a:extLst>
          </p:cNvPr>
          <p:cNvSpPr txBox="1">
            <a:spLocks/>
          </p:cNvSpPr>
          <p:nvPr/>
        </p:nvSpPr>
        <p:spPr>
          <a:xfrm>
            <a:off x="3940283" y="4077671"/>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20:59</a:t>
            </a:r>
            <a:endParaRPr lang="zh-TW" altLang="en-US" sz="1400" dirty="0"/>
          </a:p>
        </p:txBody>
      </p:sp>
      <p:sp>
        <p:nvSpPr>
          <p:cNvPr id="31" name="Google Shape;237;p16">
            <a:extLst>
              <a:ext uri="{FF2B5EF4-FFF2-40B4-BE49-F238E27FC236}">
                <a16:creationId xmlns:a16="http://schemas.microsoft.com/office/drawing/2014/main" id="{A2DF850D-699A-7FE0-9777-F5EE3DE9895F}"/>
              </a:ext>
            </a:extLst>
          </p:cNvPr>
          <p:cNvSpPr txBox="1">
            <a:spLocks/>
          </p:cNvSpPr>
          <p:nvPr/>
        </p:nvSpPr>
        <p:spPr>
          <a:xfrm>
            <a:off x="6975312" y="3577317"/>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電聯車</a:t>
            </a:r>
            <a:r>
              <a:rPr lang="en-US" altLang="zh-TW" sz="1400" dirty="0"/>
              <a:t>(EMU800)</a:t>
            </a:r>
            <a:endParaRPr lang="zh-TW" altLang="en-US" sz="1400" dirty="0"/>
          </a:p>
        </p:txBody>
      </p:sp>
      <p:sp>
        <p:nvSpPr>
          <p:cNvPr id="32" name="Google Shape;237;p16">
            <a:extLst>
              <a:ext uri="{FF2B5EF4-FFF2-40B4-BE49-F238E27FC236}">
                <a16:creationId xmlns:a16="http://schemas.microsoft.com/office/drawing/2014/main" id="{1F6BDC99-D899-5177-BDC9-21636ED00D8D}"/>
              </a:ext>
            </a:extLst>
          </p:cNvPr>
          <p:cNvSpPr txBox="1">
            <a:spLocks/>
          </p:cNvSpPr>
          <p:nvPr/>
        </p:nvSpPr>
        <p:spPr>
          <a:xfrm>
            <a:off x="6975312" y="3827494"/>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動力分散</a:t>
            </a:r>
          </a:p>
        </p:txBody>
      </p:sp>
      <p:sp>
        <p:nvSpPr>
          <p:cNvPr id="33" name="Google Shape;237;p16">
            <a:extLst>
              <a:ext uri="{FF2B5EF4-FFF2-40B4-BE49-F238E27FC236}">
                <a16:creationId xmlns:a16="http://schemas.microsoft.com/office/drawing/2014/main" id="{9215F758-E6B6-2BF6-3B26-CF6FE181749F}"/>
              </a:ext>
            </a:extLst>
          </p:cNvPr>
          <p:cNvSpPr txBox="1">
            <a:spLocks/>
          </p:cNvSpPr>
          <p:nvPr/>
        </p:nvSpPr>
        <p:spPr>
          <a:xfrm>
            <a:off x="6975311" y="4077671"/>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16:01</a:t>
            </a:r>
            <a:endParaRPr lang="zh-TW" altLang="en-US" sz="1400" dirty="0"/>
          </a:p>
        </p:txBody>
      </p:sp>
    </p:spTree>
    <p:extLst>
      <p:ext uri="{BB962C8B-B14F-4D97-AF65-F5344CB8AC3E}">
        <p14:creationId xmlns:p14="http://schemas.microsoft.com/office/powerpoint/2010/main" val="32950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xfrm>
            <a:off x="7651165" y="4635613"/>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車種數據特性</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pic>
        <p:nvPicPr>
          <p:cNvPr id="18" name="圖片 17">
            <a:extLst>
              <a:ext uri="{FF2B5EF4-FFF2-40B4-BE49-F238E27FC236}">
                <a16:creationId xmlns:a16="http://schemas.microsoft.com/office/drawing/2014/main" id="{0F37C055-B17E-5638-1008-28FE54CED5B9}"/>
              </a:ext>
            </a:extLst>
          </p:cNvPr>
          <p:cNvPicPr>
            <a:picLocks noChangeAspect="1"/>
          </p:cNvPicPr>
          <p:nvPr/>
        </p:nvPicPr>
        <p:blipFill rotWithShape="1">
          <a:blip r:embed="rId8">
            <a:extLst>
              <a:ext uri="{28A0092B-C50C-407E-A947-70E740481C1C}">
                <a14:useLocalDpi xmlns:a14="http://schemas.microsoft.com/office/drawing/2010/main" val="0"/>
              </a:ext>
            </a:extLst>
          </a:blip>
          <a:srcRect r="17353" b="4282"/>
          <a:stretch/>
        </p:blipFill>
        <p:spPr bwMode="auto">
          <a:xfrm>
            <a:off x="0" y="1362090"/>
            <a:ext cx="3033346" cy="3761251"/>
          </a:xfrm>
          <a:prstGeom prst="rect">
            <a:avLst/>
          </a:prstGeom>
          <a:noFill/>
        </p:spPr>
      </p:pic>
      <p:pic>
        <p:nvPicPr>
          <p:cNvPr id="19" name="圖片 18">
            <a:extLst>
              <a:ext uri="{FF2B5EF4-FFF2-40B4-BE49-F238E27FC236}">
                <a16:creationId xmlns:a16="http://schemas.microsoft.com/office/drawing/2014/main" id="{82898F29-BFC5-6B95-F8DE-7EED7ED077F9}"/>
              </a:ext>
            </a:extLst>
          </p:cNvPr>
          <p:cNvPicPr>
            <a:picLocks noChangeAspect="1"/>
          </p:cNvPicPr>
          <p:nvPr/>
        </p:nvPicPr>
        <p:blipFill rotWithShape="1">
          <a:blip r:embed="rId9">
            <a:extLst>
              <a:ext uri="{28A0092B-C50C-407E-A947-70E740481C1C}">
                <a14:useLocalDpi xmlns:a14="http://schemas.microsoft.com/office/drawing/2010/main" val="0"/>
              </a:ext>
            </a:extLst>
          </a:blip>
          <a:srcRect l="4436" r="13654" b="4282"/>
          <a:stretch/>
        </p:blipFill>
        <p:spPr bwMode="auto">
          <a:xfrm>
            <a:off x="3110833" y="1349704"/>
            <a:ext cx="3105143" cy="3774690"/>
          </a:xfrm>
          <a:prstGeom prst="rect">
            <a:avLst/>
          </a:prstGeom>
          <a:noFill/>
        </p:spPr>
      </p:pic>
      <p:pic>
        <p:nvPicPr>
          <p:cNvPr id="5" name="圖片 4">
            <a:extLst>
              <a:ext uri="{FF2B5EF4-FFF2-40B4-BE49-F238E27FC236}">
                <a16:creationId xmlns:a16="http://schemas.microsoft.com/office/drawing/2014/main" id="{64CACBEA-1617-718F-B519-B842F022898C}"/>
              </a:ext>
            </a:extLst>
          </p:cNvPr>
          <p:cNvPicPr>
            <a:picLocks noChangeAspect="1"/>
          </p:cNvPicPr>
          <p:nvPr/>
        </p:nvPicPr>
        <p:blipFill rotWithShape="1">
          <a:blip r:embed="rId10"/>
          <a:srcRect l="4905" r="20672" b="4338"/>
          <a:stretch/>
        </p:blipFill>
        <p:spPr>
          <a:xfrm>
            <a:off x="6339840" y="1362090"/>
            <a:ext cx="2804160" cy="3774690"/>
          </a:xfrm>
          <a:prstGeom prst="rect">
            <a:avLst/>
          </a:prstGeom>
        </p:spPr>
      </p:pic>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1170707" y="1143025"/>
            <a:ext cx="1359127" cy="250177"/>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134</a:t>
            </a:r>
            <a:r>
              <a:rPr lang="zh-TW" altLang="en-US" sz="14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145555" y="1143025"/>
            <a:ext cx="1359127" cy="250177"/>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326</a:t>
            </a:r>
            <a:r>
              <a:rPr lang="zh-TW" altLang="en-US" sz="14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7242832" y="1105194"/>
            <a:ext cx="1359127" cy="250177"/>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3228</a:t>
            </a:r>
            <a:r>
              <a:rPr lang="zh-TW" altLang="en-US" sz="1400" dirty="0"/>
              <a:t>次 區間車</a:t>
            </a:r>
          </a:p>
        </p:txBody>
      </p:sp>
      <p:sp>
        <p:nvSpPr>
          <p:cNvPr id="2" name="矩形 1">
            <a:extLst>
              <a:ext uri="{FF2B5EF4-FFF2-40B4-BE49-F238E27FC236}">
                <a16:creationId xmlns:a16="http://schemas.microsoft.com/office/drawing/2014/main" id="{E05D79BB-82D6-F60C-3F7A-CB6D3D6E93DD}"/>
              </a:ext>
            </a:extLst>
          </p:cNvPr>
          <p:cNvSpPr/>
          <p:nvPr/>
        </p:nvSpPr>
        <p:spPr>
          <a:xfrm>
            <a:off x="731520" y="1615440"/>
            <a:ext cx="21183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FD2DEAA0-D7F4-EC84-F84E-EDD6DDFEF351}"/>
              </a:ext>
            </a:extLst>
          </p:cNvPr>
          <p:cNvSpPr/>
          <p:nvPr/>
        </p:nvSpPr>
        <p:spPr>
          <a:xfrm>
            <a:off x="731520" y="2887102"/>
            <a:ext cx="21183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C481F747-7FA7-6097-186B-729B0347730D}"/>
              </a:ext>
            </a:extLst>
          </p:cNvPr>
          <p:cNvSpPr/>
          <p:nvPr/>
        </p:nvSpPr>
        <p:spPr>
          <a:xfrm>
            <a:off x="731520" y="4148244"/>
            <a:ext cx="21183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39742F2B-0977-35B6-D8E9-310E7CB50691}"/>
              </a:ext>
            </a:extLst>
          </p:cNvPr>
          <p:cNvSpPr/>
          <p:nvPr/>
        </p:nvSpPr>
        <p:spPr>
          <a:xfrm>
            <a:off x="3484881" y="1615440"/>
            <a:ext cx="2638328"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B1D392A-8FC4-DBA4-D2CC-AF4C6865429F}"/>
              </a:ext>
            </a:extLst>
          </p:cNvPr>
          <p:cNvSpPr/>
          <p:nvPr/>
        </p:nvSpPr>
        <p:spPr>
          <a:xfrm>
            <a:off x="3484881" y="2887102"/>
            <a:ext cx="2638328"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896C296C-6A50-1083-5E40-4B874E5513CD}"/>
              </a:ext>
            </a:extLst>
          </p:cNvPr>
          <p:cNvSpPr/>
          <p:nvPr/>
        </p:nvSpPr>
        <p:spPr>
          <a:xfrm>
            <a:off x="3484881" y="4148244"/>
            <a:ext cx="2638328"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DBAFEB67-D0B0-0FA6-F380-BE4014B5F577}"/>
              </a:ext>
            </a:extLst>
          </p:cNvPr>
          <p:cNvSpPr/>
          <p:nvPr/>
        </p:nvSpPr>
        <p:spPr>
          <a:xfrm>
            <a:off x="6799725" y="1630137"/>
            <a:ext cx="20802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D44A4E53-89EE-AB2C-6ADA-508BDB567A4C}"/>
              </a:ext>
            </a:extLst>
          </p:cNvPr>
          <p:cNvSpPr/>
          <p:nvPr/>
        </p:nvSpPr>
        <p:spPr>
          <a:xfrm>
            <a:off x="6799725" y="2839019"/>
            <a:ext cx="20802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91066CC9-7E7A-79A0-481D-635B9B12DC3A}"/>
              </a:ext>
            </a:extLst>
          </p:cNvPr>
          <p:cNvSpPr/>
          <p:nvPr/>
        </p:nvSpPr>
        <p:spPr>
          <a:xfrm>
            <a:off x="6799725" y="4128866"/>
            <a:ext cx="20802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D995A157-4434-9143-F4A7-9EC46B1DD187}"/>
              </a:ext>
            </a:extLst>
          </p:cNvPr>
          <p:cNvSpPr/>
          <p:nvPr/>
        </p:nvSpPr>
        <p:spPr>
          <a:xfrm>
            <a:off x="814275" y="1631024"/>
            <a:ext cx="191565"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F0409442-5995-DF09-4E21-11D034B518B1}"/>
              </a:ext>
            </a:extLst>
          </p:cNvPr>
          <p:cNvSpPr/>
          <p:nvPr/>
        </p:nvSpPr>
        <p:spPr>
          <a:xfrm>
            <a:off x="2364668" y="1626336"/>
            <a:ext cx="411480"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0A659226-C767-0470-9B60-C4C6344ED362}"/>
              </a:ext>
            </a:extLst>
          </p:cNvPr>
          <p:cNvSpPr/>
          <p:nvPr/>
        </p:nvSpPr>
        <p:spPr>
          <a:xfrm>
            <a:off x="910057" y="2857955"/>
            <a:ext cx="260650"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36136A53-4CA3-1CEE-0C97-442C8DE3B899}"/>
              </a:ext>
            </a:extLst>
          </p:cNvPr>
          <p:cNvSpPr/>
          <p:nvPr/>
        </p:nvSpPr>
        <p:spPr>
          <a:xfrm>
            <a:off x="2364668" y="2882414"/>
            <a:ext cx="411480"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55BC5667-82E5-43D4-BC11-1F80373AAA9D}"/>
              </a:ext>
            </a:extLst>
          </p:cNvPr>
          <p:cNvSpPr/>
          <p:nvPr/>
        </p:nvSpPr>
        <p:spPr>
          <a:xfrm>
            <a:off x="4387245" y="1622744"/>
            <a:ext cx="279249"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70A3B00C-25F4-6CC0-B08C-F3CA09629E7E}"/>
              </a:ext>
            </a:extLst>
          </p:cNvPr>
          <p:cNvSpPr/>
          <p:nvPr/>
        </p:nvSpPr>
        <p:spPr>
          <a:xfrm>
            <a:off x="5289609" y="1631024"/>
            <a:ext cx="279249"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21E862EF-C80A-A1E0-C3A7-AF106CBB43AF}"/>
              </a:ext>
            </a:extLst>
          </p:cNvPr>
          <p:cNvSpPr/>
          <p:nvPr/>
        </p:nvSpPr>
        <p:spPr>
          <a:xfrm>
            <a:off x="4145555" y="2887102"/>
            <a:ext cx="260650"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29AE2A3-8137-114B-520B-B0F05D7FE29A}"/>
              </a:ext>
            </a:extLst>
          </p:cNvPr>
          <p:cNvSpPr/>
          <p:nvPr/>
        </p:nvSpPr>
        <p:spPr>
          <a:xfrm>
            <a:off x="8052507" y="1645721"/>
            <a:ext cx="279249"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D9E99BBB-C7DE-4729-F5E8-E01A69E943BA}"/>
              </a:ext>
            </a:extLst>
          </p:cNvPr>
          <p:cNvSpPr/>
          <p:nvPr/>
        </p:nvSpPr>
        <p:spPr>
          <a:xfrm>
            <a:off x="7136372" y="2846811"/>
            <a:ext cx="219613"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EC942F57-EA8B-7A0F-3673-9030A30EFC63}"/>
              </a:ext>
            </a:extLst>
          </p:cNvPr>
          <p:cNvSpPr/>
          <p:nvPr/>
        </p:nvSpPr>
        <p:spPr>
          <a:xfrm>
            <a:off x="7541358" y="2846811"/>
            <a:ext cx="219613"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a:extLst>
              <a:ext uri="{FF2B5EF4-FFF2-40B4-BE49-F238E27FC236}">
                <a16:creationId xmlns:a16="http://schemas.microsoft.com/office/drawing/2014/main" id="{623EC022-8046-38A0-5593-EC12F3E09C0D}"/>
              </a:ext>
            </a:extLst>
          </p:cNvPr>
          <p:cNvCxnSpPr/>
          <p:nvPr/>
        </p:nvCxnSpPr>
        <p:spPr>
          <a:xfrm>
            <a:off x="3103799" y="1143025"/>
            <a:ext cx="0" cy="4138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4C05CA0F-3CF0-763D-F619-A63B0EC946F6}"/>
              </a:ext>
            </a:extLst>
          </p:cNvPr>
          <p:cNvCxnSpPr/>
          <p:nvPr/>
        </p:nvCxnSpPr>
        <p:spPr>
          <a:xfrm>
            <a:off x="6306675" y="1143025"/>
            <a:ext cx="0" cy="41381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2323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2" name="矩形 21">
            <a:extLst>
              <a:ext uri="{FF2B5EF4-FFF2-40B4-BE49-F238E27FC236}">
                <a16:creationId xmlns:a16="http://schemas.microsoft.com/office/drawing/2014/main" id="{CD5329B1-1263-CC37-6294-89A5A7CDFDD6}"/>
              </a:ext>
            </a:extLst>
          </p:cNvPr>
          <p:cNvSpPr/>
          <p:nvPr/>
        </p:nvSpPr>
        <p:spPr>
          <a:xfrm>
            <a:off x="4665405" y="4146470"/>
            <a:ext cx="3091755" cy="892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CCA5181F-1647-ED4E-CE3A-4E93CFC765B6}"/>
              </a:ext>
            </a:extLst>
          </p:cNvPr>
          <p:cNvSpPr/>
          <p:nvPr/>
        </p:nvSpPr>
        <p:spPr>
          <a:xfrm>
            <a:off x="4665404" y="1205227"/>
            <a:ext cx="4431151" cy="28647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Google Shape;238;p16"/>
          <p:cNvSpPr txBox="1">
            <a:spLocks noGrp="1"/>
          </p:cNvSpPr>
          <p:nvPr>
            <p:ph type="sldNum" idx="12"/>
          </p:nvPr>
        </p:nvSpPr>
        <p:spPr>
          <a:xfrm>
            <a:off x="7651165" y="4635613"/>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數值合理性探討</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42" name="矩形 41">
            <a:extLst>
              <a:ext uri="{FF2B5EF4-FFF2-40B4-BE49-F238E27FC236}">
                <a16:creationId xmlns:a16="http://schemas.microsoft.com/office/drawing/2014/main" id="{B5F1D65C-A989-2923-8139-3C10769BF3BB}"/>
              </a:ext>
            </a:extLst>
          </p:cNvPr>
          <p:cNvSpPr/>
          <p:nvPr/>
        </p:nvSpPr>
        <p:spPr>
          <a:xfrm>
            <a:off x="175824" y="1206962"/>
            <a:ext cx="4338311" cy="37694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Google Shape;237;p16">
            <a:extLst>
              <a:ext uri="{FF2B5EF4-FFF2-40B4-BE49-F238E27FC236}">
                <a16:creationId xmlns:a16="http://schemas.microsoft.com/office/drawing/2014/main" id="{BD12ACF2-EAC6-C2C5-AC83-E0095F96234A}"/>
              </a:ext>
            </a:extLst>
          </p:cNvPr>
          <p:cNvSpPr txBox="1">
            <a:spLocks/>
          </p:cNvSpPr>
          <p:nvPr/>
        </p:nvSpPr>
        <p:spPr>
          <a:xfrm>
            <a:off x="175821" y="1087402"/>
            <a:ext cx="2997475" cy="13277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600" u="sng" dirty="0"/>
              <a:t>動態橫向阻力</a:t>
            </a:r>
            <a:endParaRPr lang="en-US" altLang="zh-TW" sz="1600" u="sng" dirty="0"/>
          </a:p>
          <a:p>
            <a:pPr marL="342900" indent="-342900">
              <a:buSzPct val="100000"/>
              <a:buFont typeface="Arial" panose="020B0604020202020204" pitchFamily="34" charset="0"/>
              <a:buChar char="•"/>
            </a:pPr>
            <a:r>
              <a:rPr lang="zh-TW" altLang="en-US" sz="1400" dirty="0"/>
              <a:t>數據偏小</a:t>
            </a:r>
            <a:endParaRPr lang="en-US" altLang="zh-TW" sz="1400" dirty="0"/>
          </a:p>
          <a:p>
            <a:pPr marL="342900" indent="-342900">
              <a:buSzPct val="100000"/>
              <a:buFont typeface="Arial" panose="020B0604020202020204" pitchFamily="34" charset="0"/>
              <a:buChar char="•"/>
            </a:pPr>
            <a:r>
              <a:rPr lang="zh-TW" altLang="en-US" sz="1400" dirty="0"/>
              <a:t>橫向力方向</a:t>
            </a:r>
            <a:r>
              <a:rPr lang="en-US" altLang="zh-TW" sz="1400" dirty="0"/>
              <a:t>?</a:t>
            </a:r>
          </a:p>
        </p:txBody>
      </p:sp>
      <mc:AlternateContent xmlns:mc="http://schemas.openxmlformats.org/markup-compatibility/2006">
        <mc:Choice xmlns:a14="http://schemas.microsoft.com/office/drawing/2010/main" Requires="a14">
          <p:sp>
            <p:nvSpPr>
              <p:cNvPr id="45" name="文字方塊 44">
                <a:extLst>
                  <a:ext uri="{FF2B5EF4-FFF2-40B4-BE49-F238E27FC236}">
                    <a16:creationId xmlns:a16="http://schemas.microsoft.com/office/drawing/2014/main" id="{1EE039FD-8FF5-0D88-F6B4-255B845A43C8}"/>
                  </a:ext>
                </a:extLst>
              </p:cNvPr>
              <p:cNvSpPr txBox="1"/>
              <p:nvPr/>
            </p:nvSpPr>
            <p:spPr>
              <a:xfrm>
                <a:off x="248968" y="2331803"/>
                <a:ext cx="4035694" cy="1604735"/>
              </a:xfrm>
              <a:prstGeom prst="rect">
                <a:avLst/>
              </a:prstGeom>
              <a:noFill/>
            </p:spPr>
            <p:txBody>
              <a:bodyPr wrap="square">
                <a:spAutoFit/>
              </a:bodyPr>
              <a:lstStyle/>
              <a:p>
                <a:pPr marL="342900" lvl="0" indent="-342900">
                  <a:lnSpc>
                    <a:spcPct val="150000"/>
                  </a:lnSpc>
                  <a:buFont typeface="新細明體" panose="02020500000000000000" pitchFamily="18" charset="-120"/>
                  <a:buChar char="•"/>
                </a:pPr>
                <a:r>
                  <a:rPr lang="zh-TW" altLang="zh-TW" sz="1200" kern="100" dirty="0">
                    <a:effectLst/>
                    <a:latin typeface="微軟正黑體" panose="020B0604030504040204" pitchFamily="34" charset="-120"/>
                    <a:ea typeface="微軟正黑體" panose="020B0604030504040204" pitchFamily="34" charset="-120"/>
                  </a:rPr>
                  <a:t>當通過速度為</a:t>
                </a:r>
                <a:r>
                  <a:rPr lang="en-US" altLang="zh-TW" sz="1200" kern="100" dirty="0">
                    <a:effectLst/>
                    <a:latin typeface="微軟正黑體" panose="020B0604030504040204" pitchFamily="34" charset="-120"/>
                    <a:ea typeface="微軟正黑體" panose="020B0604030504040204" pitchFamily="34" charset="-120"/>
                  </a:rPr>
                  <a:t>80km/h</a:t>
                </a:r>
                <a:r>
                  <a:rPr lang="zh-TW" altLang="zh-TW" sz="1200" kern="100" dirty="0">
                    <a:effectLst/>
                    <a:latin typeface="微軟正黑體" panose="020B0604030504040204" pitchFamily="34" charset="-120"/>
                    <a:ea typeface="微軟正黑體" panose="020B0604030504040204" pitchFamily="34" charset="-120"/>
                  </a:rPr>
                  <a:t>時</a:t>
                </a:r>
                <a:r>
                  <a:rPr lang="en-US" altLang="zh-TW" sz="1200" kern="100" dirty="0">
                    <a:effectLst/>
                    <a:latin typeface="微軟正黑體" panose="020B0604030504040204" pitchFamily="34" charset="-120"/>
                    <a:ea typeface="微軟正黑體" panose="020B0604030504040204" pitchFamily="34" charset="-120"/>
                  </a:rPr>
                  <a:t> :</a:t>
                </a:r>
              </a:p>
              <a:p>
                <a:pPr lvl="0">
                  <a:lnSpc>
                    <a:spcPct val="150000"/>
                  </a:lnSpc>
                </a:pPr>
                <a:r>
                  <a:rPr lang="zh-TW" altLang="en-US" sz="1200" kern="100" dirty="0">
                    <a:latin typeface="微軟正黑體" panose="020B0604030504040204" pitchFamily="34" charset="-120"/>
                    <a:ea typeface="微軟正黑體" panose="020B0604030504040204" pitchFamily="34" charset="-120"/>
                  </a:rPr>
                  <a:t>         理論平衡超高 </a:t>
                </a:r>
                <a:r>
                  <a:rPr lang="en-US" altLang="zh-TW" sz="1200" kern="100" dirty="0">
                    <a:latin typeface="微軟正黑體" panose="020B0604030504040204" pitchFamily="34" charset="-120"/>
                    <a:ea typeface="微軟正黑體" panose="020B0604030504040204" pitchFamily="34" charset="-120"/>
                  </a:rPr>
                  <a:t>=</a:t>
                </a:r>
                <a:r>
                  <a:rPr lang="zh-TW" altLang="en-US" sz="1200" kern="100"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sz="1200" i="1" kern="100">
                        <a:effectLst/>
                        <a:latin typeface="Cambria Math" panose="02040503050406030204" pitchFamily="18" charset="0"/>
                        <a:ea typeface="標楷體" panose="03000509000000000000" pitchFamily="65" charset="-120"/>
                      </a:rPr>
                      <m:t>8.4 × </m:t>
                    </m:r>
                    <m:f>
                      <m:fPr>
                        <m:ctrlPr>
                          <a:rPr lang="zh-TW" altLang="zh-TW" sz="1200" i="1" kern="100">
                            <a:effectLst/>
                            <a:latin typeface="Cambria Math" panose="02040503050406030204" pitchFamily="18" charset="0"/>
                            <a:ea typeface="Cambria Math" panose="02040503050406030204" pitchFamily="18" charset="0"/>
                          </a:rPr>
                        </m:ctrlPr>
                      </m:fPr>
                      <m:num>
                        <m:sSubSup>
                          <m:sSubSupPr>
                            <m:ctrlPr>
                              <a:rPr lang="zh-TW" altLang="zh-TW" sz="1200" i="1" kern="100">
                                <a:effectLst/>
                                <a:latin typeface="Cambria Math" panose="02040503050406030204" pitchFamily="18" charset="0"/>
                                <a:ea typeface="Cambria Math" panose="02040503050406030204" pitchFamily="18" charset="0"/>
                              </a:rPr>
                            </m:ctrlPr>
                          </m:sSubSupPr>
                          <m:e>
                            <m:r>
                              <a:rPr lang="en-US" altLang="zh-TW" sz="1200" i="1" kern="100">
                                <a:effectLst/>
                                <a:latin typeface="Cambria Math" panose="02040503050406030204" pitchFamily="18" charset="0"/>
                                <a:ea typeface="標楷體" panose="03000509000000000000" pitchFamily="65" charset="-120"/>
                              </a:rPr>
                              <m:t>𝑉</m:t>
                            </m:r>
                          </m:e>
                          <m:sub>
                            <m:r>
                              <a:rPr lang="en-US" altLang="zh-TW" sz="1200" i="1" kern="100">
                                <a:effectLst/>
                                <a:latin typeface="Cambria Math" panose="02040503050406030204" pitchFamily="18" charset="0"/>
                                <a:ea typeface="標楷體" panose="03000509000000000000" pitchFamily="65" charset="-120"/>
                              </a:rPr>
                              <m:t>1</m:t>
                            </m:r>
                          </m:sub>
                          <m:sup>
                            <m:r>
                              <a:rPr lang="en-US" altLang="zh-TW" sz="1200" i="1" kern="100">
                                <a:effectLst/>
                                <a:latin typeface="Cambria Math" panose="02040503050406030204" pitchFamily="18" charset="0"/>
                                <a:ea typeface="標楷體" panose="03000509000000000000" pitchFamily="65" charset="-120"/>
                              </a:rPr>
                              <m:t>2</m:t>
                            </m:r>
                          </m:sup>
                        </m:sSubSup>
                      </m:num>
                      <m:den>
                        <m:r>
                          <a:rPr lang="en-US" altLang="zh-TW" sz="1200" i="1" kern="100">
                            <a:effectLst/>
                            <a:latin typeface="Cambria Math" panose="02040503050406030204" pitchFamily="18" charset="0"/>
                            <a:ea typeface="標楷體" panose="03000509000000000000" pitchFamily="65" charset="-120"/>
                          </a:rPr>
                          <m:t>𝑅</m:t>
                        </m:r>
                      </m:den>
                    </m:f>
                    <m:r>
                      <a:rPr lang="en-US" altLang="zh-TW" sz="1200" i="1" kern="100">
                        <a:effectLst/>
                        <a:latin typeface="Cambria Math" panose="02040503050406030204" pitchFamily="18" charset="0"/>
                        <a:ea typeface="標楷體" panose="03000509000000000000" pitchFamily="65" charset="-120"/>
                      </a:rPr>
                      <m:t>=8.4 × </m:t>
                    </m:r>
                    <m:f>
                      <m:fPr>
                        <m:ctrlPr>
                          <a:rPr lang="zh-TW" altLang="zh-TW" sz="1200" i="1" kern="100">
                            <a:effectLst/>
                            <a:latin typeface="Cambria Math" panose="02040503050406030204" pitchFamily="18" charset="0"/>
                            <a:ea typeface="Cambria Math" panose="02040503050406030204" pitchFamily="18" charset="0"/>
                          </a:rPr>
                        </m:ctrlPr>
                      </m:fPr>
                      <m:num>
                        <m:sSup>
                          <m:sSupPr>
                            <m:ctrlPr>
                              <a:rPr lang="zh-TW" altLang="zh-TW" sz="1200" i="1" kern="100">
                                <a:effectLst/>
                                <a:latin typeface="Cambria Math" panose="02040503050406030204" pitchFamily="18" charset="0"/>
                                <a:ea typeface="Cambria Math" panose="02040503050406030204" pitchFamily="18" charset="0"/>
                              </a:rPr>
                            </m:ctrlPr>
                          </m:sSupPr>
                          <m:e>
                            <m:r>
                              <a:rPr lang="en-US" altLang="zh-TW" sz="1200" i="1" kern="100">
                                <a:latin typeface="Cambria Math" panose="02040503050406030204" pitchFamily="18" charset="0"/>
                                <a:ea typeface="Cambria Math" panose="02040503050406030204" pitchFamily="18" charset="0"/>
                              </a:rPr>
                              <m:t>80</m:t>
                            </m:r>
                          </m:e>
                          <m:sup>
                            <m:r>
                              <a:rPr lang="en-US" altLang="zh-TW" sz="1200" i="1" kern="100">
                                <a:effectLst/>
                                <a:latin typeface="Cambria Math" panose="02040503050406030204" pitchFamily="18" charset="0"/>
                                <a:ea typeface="標楷體" panose="03000509000000000000" pitchFamily="65" charset="-120"/>
                              </a:rPr>
                              <m:t>2</m:t>
                            </m:r>
                          </m:sup>
                        </m:sSup>
                      </m:num>
                      <m:den>
                        <m:r>
                          <a:rPr lang="en-US" altLang="zh-TW" sz="1200" i="1" kern="100">
                            <a:effectLst/>
                            <a:latin typeface="Cambria Math" panose="02040503050406030204" pitchFamily="18" charset="0"/>
                            <a:ea typeface="標楷體" panose="03000509000000000000" pitchFamily="65" charset="-120"/>
                          </a:rPr>
                          <m:t>1780</m:t>
                        </m:r>
                      </m:den>
                    </m:f>
                    <m:r>
                      <a:rPr lang="en-US" altLang="zh-TW" sz="1200" i="1" kern="100">
                        <a:effectLst/>
                        <a:latin typeface="Cambria Math" panose="02040503050406030204" pitchFamily="18" charset="0"/>
                        <a:ea typeface="標楷體" panose="03000509000000000000" pitchFamily="65" charset="-120"/>
                      </a:rPr>
                      <m:t>=</m:t>
                    </m:r>
                    <m:r>
                      <a:rPr lang="en-US" altLang="zh-TW" sz="1200" i="1" kern="100">
                        <a:latin typeface="Cambria Math" panose="02040503050406030204" pitchFamily="18" charset="0"/>
                        <a:ea typeface="標楷體" panose="03000509000000000000" pitchFamily="65" charset="-120"/>
                      </a:rPr>
                      <m:t>30.2</m:t>
                    </m:r>
                    <m:r>
                      <a:rPr lang="en-US" altLang="zh-TW" sz="1200" i="1" kern="100">
                        <a:effectLst/>
                        <a:latin typeface="Cambria Math" panose="02040503050406030204" pitchFamily="18" charset="0"/>
                        <a:ea typeface="標楷體" panose="03000509000000000000" pitchFamily="65" charset="-120"/>
                      </a:rPr>
                      <m:t>𝑚𝑚</m:t>
                    </m:r>
                  </m:oMath>
                </a14:m>
                <a:endParaRPr lang="en-US" altLang="zh-TW" sz="1200" kern="100" dirty="0">
                  <a:latin typeface="微軟正黑體" panose="020B0604030504040204" pitchFamily="34" charset="-120"/>
                  <a:ea typeface="微軟正黑體" panose="020B0604030504040204" pitchFamily="34" charset="-120"/>
                </a:endParaRPr>
              </a:p>
              <a:p>
                <a:pPr lvl="0">
                  <a:lnSpc>
                    <a:spcPct val="150000"/>
                  </a:lnSpc>
                </a:pPr>
                <a:r>
                  <a:rPr lang="zh-TW" altLang="en-US" sz="1200" kern="100" dirty="0">
                    <a:effectLst/>
                    <a:latin typeface="微軟正黑體" panose="020B0604030504040204" pitchFamily="34" charset="-120"/>
                    <a:ea typeface="微軟正黑體" panose="020B0604030504040204" pitchFamily="34" charset="-120"/>
                  </a:rPr>
                  <a:t>         超高不足量 </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latin typeface="微軟正黑體" panose="020B0604030504040204" pitchFamily="34" charset="-120"/>
                    <a:ea typeface="微軟正黑體" panose="020B0604030504040204" pitchFamily="34" charset="-120"/>
                  </a:rPr>
                  <a:t>理論平衡超高  </a:t>
                </a:r>
                <a:r>
                  <a:rPr lang="en-US" altLang="zh-TW" sz="1200" kern="100" dirty="0">
                    <a:latin typeface="微軟正黑體" panose="020B0604030504040204" pitchFamily="34" charset="-120"/>
                    <a:ea typeface="微軟正黑體" panose="020B0604030504040204" pitchFamily="34" charset="-120"/>
                  </a:rPr>
                  <a:t>-</a:t>
                </a:r>
                <a:r>
                  <a:rPr lang="zh-TW" altLang="en-US" sz="1200" kern="100" dirty="0">
                    <a:latin typeface="微軟正黑體" panose="020B0604030504040204" pitchFamily="34" charset="-120"/>
                    <a:ea typeface="微軟正黑體" panose="020B0604030504040204" pitchFamily="34" charset="-120"/>
                  </a:rPr>
                  <a:t> 實際超高</a:t>
                </a:r>
                <a:endParaRPr lang="en-US" altLang="zh-TW" sz="1200" kern="100" dirty="0">
                  <a:latin typeface="微軟正黑體" panose="020B0604030504040204" pitchFamily="34" charset="-120"/>
                  <a:ea typeface="微軟正黑體" panose="020B0604030504040204" pitchFamily="34" charset="-120"/>
                </a:endParaRPr>
              </a:p>
              <a:p>
                <a:pPr lvl="0">
                  <a:lnSpc>
                    <a:spcPct val="150000"/>
                  </a:lnSpc>
                </a:pP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30.2</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45</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-14.8mm </a:t>
                </a:r>
                <a:r>
                  <a:rPr lang="zh-TW" altLang="en-US" sz="1200" kern="100" dirty="0">
                    <a:effectLst/>
                    <a:latin typeface="微軟正黑體" panose="020B0604030504040204" pitchFamily="34" charset="-120"/>
                    <a:ea typeface="微軟正黑體" panose="020B0604030504040204" pitchFamily="34" charset="-120"/>
                  </a:rPr>
                  <a:t> </a:t>
                </a:r>
                <a:br>
                  <a:rPr lang="en-US" altLang="zh-TW" sz="1200" kern="100" dirty="0">
                    <a:effectLst/>
                    <a:latin typeface="微軟正黑體" panose="020B0604030504040204" pitchFamily="34" charset="-120"/>
                    <a:ea typeface="微軟正黑體" panose="020B0604030504040204" pitchFamily="34" charset="-120"/>
                  </a:rPr>
                </a:br>
                <a:r>
                  <a:rPr lang="en-US" altLang="zh-TW" sz="1200" kern="100" dirty="0">
                    <a:effectLst/>
                    <a:latin typeface="微軟正黑體" panose="020B0604030504040204" pitchFamily="34" charset="-120"/>
                    <a:ea typeface="微軟正黑體" panose="020B0604030504040204" pitchFamily="34" charset="-120"/>
                  </a:rPr>
                  <a:t>                              (</a:t>
                </a:r>
                <a:r>
                  <a:rPr lang="zh-TW" altLang="en-US" sz="1200" kern="100" dirty="0">
                    <a:effectLst/>
                    <a:latin typeface="微軟正黑體" panose="020B0604030504040204" pitchFamily="34" charset="-120"/>
                    <a:ea typeface="微軟正黑體" panose="020B0604030504040204" pitchFamily="34" charset="-120"/>
                  </a:rPr>
                  <a:t>負值</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effectLst/>
                    <a:latin typeface="微軟正黑體" panose="020B0604030504040204" pitchFamily="34" charset="-120"/>
                    <a:ea typeface="微軟正黑體" panose="020B0604030504040204" pitchFamily="34" charset="-120"/>
                  </a:rPr>
                  <a:t> 超高過量</a:t>
                </a:r>
                <a:r>
                  <a:rPr lang="en-US" altLang="zh-TW" sz="1200" kern="100" dirty="0">
                    <a:effectLst/>
                    <a:latin typeface="微軟正黑體" panose="020B0604030504040204" pitchFamily="34" charset="-120"/>
                    <a:ea typeface="微軟正黑體" panose="020B0604030504040204" pitchFamily="34" charset="-120"/>
                  </a:rPr>
                  <a:t>, </a:t>
                </a:r>
                <a:r>
                  <a:rPr lang="zh-TW" altLang="en-US" sz="1200" kern="100" dirty="0">
                    <a:effectLst/>
                    <a:latin typeface="微軟正黑體" panose="020B0604030504040204" pitchFamily="34" charset="-120"/>
                    <a:ea typeface="微軟正黑體" panose="020B0604030504040204" pitchFamily="34" charset="-120"/>
                  </a:rPr>
                  <a:t>向心力</a:t>
                </a:r>
                <a:r>
                  <a:rPr lang="en-US" altLang="zh-TW" sz="1200" kern="100" dirty="0">
                    <a:effectLst/>
                    <a:latin typeface="微軟正黑體" panose="020B0604030504040204" pitchFamily="34" charset="-120"/>
                    <a:ea typeface="微軟正黑體" panose="020B0604030504040204" pitchFamily="34" charset="-120"/>
                  </a:rPr>
                  <a:t>)</a:t>
                </a:r>
              </a:p>
            </p:txBody>
          </p:sp>
        </mc:Choice>
        <mc:Fallback>
          <p:sp>
            <p:nvSpPr>
              <p:cNvPr id="45" name="文字方塊 44">
                <a:extLst>
                  <a:ext uri="{FF2B5EF4-FFF2-40B4-BE49-F238E27FC236}">
                    <a16:creationId xmlns:a16="http://schemas.microsoft.com/office/drawing/2014/main" id="{1EE039FD-8FF5-0D88-F6B4-255B845A43C8}"/>
                  </a:ext>
                </a:extLst>
              </p:cNvPr>
              <p:cNvSpPr txBox="1">
                <a:spLocks noRot="1" noChangeAspect="1" noMove="1" noResize="1" noEditPoints="1" noAdjustHandles="1" noChangeArrowheads="1" noChangeShapeType="1" noTextEdit="1"/>
              </p:cNvSpPr>
              <p:nvPr/>
            </p:nvSpPr>
            <p:spPr>
              <a:xfrm>
                <a:off x="248968" y="2331803"/>
                <a:ext cx="4035694" cy="1604735"/>
              </a:xfrm>
              <a:prstGeom prst="rect">
                <a:avLst/>
              </a:prstGeom>
              <a:blipFill>
                <a:blip r:embed="rId8"/>
                <a:stretch>
                  <a:fillRect b="-1901"/>
                </a:stretch>
              </a:blipFill>
            </p:spPr>
            <p:txBody>
              <a:bodyPr/>
              <a:lstStyle/>
              <a:p>
                <a:r>
                  <a:rPr lang="zh-TW" altLang="en-US">
                    <a:noFill/>
                  </a:rPr>
                  <a:t> </a:t>
                </a:r>
              </a:p>
            </p:txBody>
          </p:sp>
        </mc:Fallback>
      </mc:AlternateContent>
      <p:cxnSp>
        <p:nvCxnSpPr>
          <p:cNvPr id="7" name="直線接點 6">
            <a:extLst>
              <a:ext uri="{FF2B5EF4-FFF2-40B4-BE49-F238E27FC236}">
                <a16:creationId xmlns:a16="http://schemas.microsoft.com/office/drawing/2014/main" id="{EC156593-3C8B-2BF8-4616-C94D30C6F021}"/>
              </a:ext>
            </a:extLst>
          </p:cNvPr>
          <p:cNvCxnSpPr>
            <a:cxnSpLocks/>
          </p:cNvCxnSpPr>
          <p:nvPr/>
        </p:nvCxnSpPr>
        <p:spPr>
          <a:xfrm>
            <a:off x="271580" y="2331803"/>
            <a:ext cx="40850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479519-E255-ABAC-8A98-7C2909B9DB4B}"/>
              </a:ext>
            </a:extLst>
          </p:cNvPr>
          <p:cNvCxnSpPr>
            <a:cxnSpLocks/>
          </p:cNvCxnSpPr>
          <p:nvPr/>
        </p:nvCxnSpPr>
        <p:spPr>
          <a:xfrm>
            <a:off x="271580" y="3936538"/>
            <a:ext cx="4085013"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Google Shape;237;p16">
            <a:extLst>
              <a:ext uri="{FF2B5EF4-FFF2-40B4-BE49-F238E27FC236}">
                <a16:creationId xmlns:a16="http://schemas.microsoft.com/office/drawing/2014/main" id="{C67A7DB8-8AA1-9DF7-5913-76A8CEA1F3B6}"/>
              </a:ext>
            </a:extLst>
          </p:cNvPr>
          <p:cNvSpPr txBox="1">
            <a:spLocks/>
          </p:cNvSpPr>
          <p:nvPr/>
        </p:nvSpPr>
        <p:spPr>
          <a:xfrm>
            <a:off x="175821" y="3865829"/>
            <a:ext cx="4338311" cy="90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SzPct val="100000"/>
              <a:buFont typeface="Arial" panose="020B0604020202020204" pitchFamily="34" charset="0"/>
              <a:buChar char="•"/>
            </a:pPr>
            <a:r>
              <a:rPr lang="zh-TW" altLang="en-US" sz="1400" dirty="0"/>
              <a:t>通過速度較慢，產生</a:t>
            </a:r>
            <a:r>
              <a:rPr lang="zh-TW" altLang="en-US" sz="1400" b="1" dirty="0"/>
              <a:t>向心力，致數值偏小</a:t>
            </a:r>
            <a:endParaRPr lang="en-US" altLang="zh-TW" sz="1400" b="1" dirty="0"/>
          </a:p>
        </p:txBody>
      </p:sp>
      <p:sp>
        <p:nvSpPr>
          <p:cNvPr id="49" name="Google Shape;237;p16">
            <a:extLst>
              <a:ext uri="{FF2B5EF4-FFF2-40B4-BE49-F238E27FC236}">
                <a16:creationId xmlns:a16="http://schemas.microsoft.com/office/drawing/2014/main" id="{7423CC7D-F656-3550-303E-795D0113589A}"/>
              </a:ext>
            </a:extLst>
          </p:cNvPr>
          <p:cNvSpPr txBox="1">
            <a:spLocks/>
          </p:cNvSpPr>
          <p:nvPr/>
        </p:nvSpPr>
        <p:spPr>
          <a:xfrm>
            <a:off x="4893817" y="1118356"/>
            <a:ext cx="3745486" cy="14146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600" u="sng" dirty="0"/>
              <a:t>振動加速度</a:t>
            </a:r>
            <a:endParaRPr lang="en-US" altLang="zh-TW" sz="1600" u="sng" dirty="0"/>
          </a:p>
          <a:p>
            <a:pPr marL="342900" indent="-342900">
              <a:buSzPct val="100000"/>
              <a:buFont typeface="Arial" panose="020B0604020202020204" pitchFamily="34" charset="0"/>
              <a:buChar char="•"/>
            </a:pPr>
            <a:r>
              <a:rPr lang="zh-TW" altLang="en-US" sz="1400" dirty="0"/>
              <a:t>參考無道碴軌道振動量測</a:t>
            </a:r>
            <a:endParaRPr lang="en-US" altLang="zh-TW" sz="1400" dirty="0"/>
          </a:p>
          <a:p>
            <a:pPr marL="342900" indent="-342900">
              <a:buSzPct val="100000"/>
              <a:buFont typeface="Arial" panose="020B0604020202020204" pitchFamily="34" charset="0"/>
              <a:buChar char="•"/>
            </a:pPr>
            <a:r>
              <a:rPr lang="zh-TW" altLang="en-US" sz="1400" dirty="0"/>
              <a:t>道碴軌道振動量小，但變異性大</a:t>
            </a:r>
            <a:endParaRPr lang="en-US" altLang="zh-TW" sz="1400" dirty="0"/>
          </a:p>
          <a:p>
            <a:pPr marL="342900" indent="-342900">
              <a:buSzPct val="100000"/>
              <a:buFont typeface="Arial" panose="020B0604020202020204" pitchFamily="34" charset="0"/>
              <a:buChar char="•"/>
            </a:pPr>
            <a:r>
              <a:rPr lang="zh-TW" altLang="en-US" sz="1400" dirty="0"/>
              <a:t>觀察之車種特性接近</a:t>
            </a:r>
            <a:endParaRPr lang="en-US" altLang="zh-TW" sz="1400" dirty="0"/>
          </a:p>
        </p:txBody>
      </p:sp>
      <p:pic>
        <p:nvPicPr>
          <p:cNvPr id="50" name="圖片 49">
            <a:extLst>
              <a:ext uri="{FF2B5EF4-FFF2-40B4-BE49-F238E27FC236}">
                <a16:creationId xmlns:a16="http://schemas.microsoft.com/office/drawing/2014/main" id="{D7D21C21-4C3F-F985-4068-985ACDD01918}"/>
              </a:ext>
            </a:extLst>
          </p:cNvPr>
          <p:cNvPicPr>
            <a:picLocks noChangeAspect="1"/>
          </p:cNvPicPr>
          <p:nvPr/>
        </p:nvPicPr>
        <p:blipFill rotWithShape="1">
          <a:blip r:embed="rId9"/>
          <a:srcRect l="1861" r="51528" b="5623"/>
          <a:stretch/>
        </p:blipFill>
        <p:spPr bwMode="auto">
          <a:xfrm>
            <a:off x="4665404" y="2435853"/>
            <a:ext cx="2340372" cy="1475550"/>
          </a:xfrm>
          <a:prstGeom prst="rect">
            <a:avLst/>
          </a:prstGeom>
          <a:noFill/>
        </p:spPr>
      </p:pic>
      <p:pic>
        <p:nvPicPr>
          <p:cNvPr id="51" name="圖片 50">
            <a:extLst>
              <a:ext uri="{FF2B5EF4-FFF2-40B4-BE49-F238E27FC236}">
                <a16:creationId xmlns:a16="http://schemas.microsoft.com/office/drawing/2014/main" id="{83CEDEB4-BD99-02A6-5849-F1816ECA4CC6}"/>
              </a:ext>
            </a:extLst>
          </p:cNvPr>
          <p:cNvPicPr>
            <a:picLocks noChangeAspect="1"/>
          </p:cNvPicPr>
          <p:nvPr/>
        </p:nvPicPr>
        <p:blipFill rotWithShape="1">
          <a:blip r:embed="rId9"/>
          <a:srcRect l="51059" r="7488" b="4824"/>
          <a:stretch/>
        </p:blipFill>
        <p:spPr bwMode="auto">
          <a:xfrm>
            <a:off x="7005776" y="2416297"/>
            <a:ext cx="2090779" cy="1488052"/>
          </a:xfrm>
          <a:prstGeom prst="rect">
            <a:avLst/>
          </a:prstGeom>
          <a:noFill/>
        </p:spPr>
      </p:pic>
      <p:sp>
        <p:nvSpPr>
          <p:cNvPr id="47" name="矩形 46">
            <a:extLst>
              <a:ext uri="{FF2B5EF4-FFF2-40B4-BE49-F238E27FC236}">
                <a16:creationId xmlns:a16="http://schemas.microsoft.com/office/drawing/2014/main" id="{7BB93808-2664-DE6C-5FD1-21CA021BE0C2}"/>
              </a:ext>
            </a:extLst>
          </p:cNvPr>
          <p:cNvSpPr/>
          <p:nvPr/>
        </p:nvSpPr>
        <p:spPr>
          <a:xfrm>
            <a:off x="6318867" y="2917521"/>
            <a:ext cx="264736" cy="931345"/>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73BB4FE7-DEF2-FD81-5B9A-0B9A9C5A5603}"/>
              </a:ext>
            </a:extLst>
          </p:cNvPr>
          <p:cNvSpPr/>
          <p:nvPr/>
        </p:nvSpPr>
        <p:spPr>
          <a:xfrm>
            <a:off x="8237066" y="2863769"/>
            <a:ext cx="250334" cy="907191"/>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Google Shape;237;p16">
            <a:extLst>
              <a:ext uri="{FF2B5EF4-FFF2-40B4-BE49-F238E27FC236}">
                <a16:creationId xmlns:a16="http://schemas.microsoft.com/office/drawing/2014/main" id="{85DBA234-4AC2-3FD6-6681-9AD1FE962260}"/>
              </a:ext>
            </a:extLst>
          </p:cNvPr>
          <p:cNvSpPr txBox="1">
            <a:spLocks/>
          </p:cNvSpPr>
          <p:nvPr/>
        </p:nvSpPr>
        <p:spPr>
          <a:xfrm>
            <a:off x="4893817" y="4132226"/>
            <a:ext cx="2863343" cy="90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600" u="sng" dirty="0"/>
              <a:t>應變</a:t>
            </a:r>
            <a:endParaRPr lang="en-US" altLang="zh-TW" sz="1600" u="sng" dirty="0"/>
          </a:p>
          <a:p>
            <a:pPr marL="342900" indent="-342900">
              <a:buSzPct val="100000"/>
              <a:buFont typeface="Arial" panose="020B0604020202020204" pitchFamily="34" charset="0"/>
              <a:buChar char="•"/>
            </a:pPr>
            <a:r>
              <a:rPr lang="zh-TW" altLang="en-US" sz="1400" dirty="0"/>
              <a:t>應變僅出現</a:t>
            </a:r>
            <a:r>
              <a:rPr lang="en-US" altLang="zh-TW" sz="1400" dirty="0"/>
              <a:t>2~3</a:t>
            </a:r>
            <a:r>
              <a:rPr lang="zh-TW" altLang="en-US" sz="1400" dirty="0"/>
              <a:t>秒</a:t>
            </a:r>
            <a:endParaRPr lang="en-US" altLang="zh-TW" sz="1400" dirty="0"/>
          </a:p>
          <a:p>
            <a:pPr marL="342900" indent="-342900">
              <a:buSzPct val="100000"/>
              <a:buFont typeface="Arial" panose="020B0604020202020204" pitchFamily="34" charset="0"/>
              <a:buChar char="•"/>
            </a:pPr>
            <a:r>
              <a:rPr lang="zh-TW" altLang="en-US" sz="1400" dirty="0"/>
              <a:t>應變元件不適合此情境</a:t>
            </a:r>
            <a:endParaRPr lang="en-US" altLang="zh-TW" sz="1600" dirty="0"/>
          </a:p>
        </p:txBody>
      </p:sp>
    </p:spTree>
    <p:extLst>
      <p:ext uri="{BB962C8B-B14F-4D97-AF65-F5344CB8AC3E}">
        <p14:creationId xmlns:p14="http://schemas.microsoft.com/office/powerpoint/2010/main" val="2981631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effectLst>
                  <a:outerShdw blurRad="38100" dist="38100" dir="2700000" algn="tl">
                    <a:srgbClr val="000000">
                      <a:alpha val="43137"/>
                    </a:srgbClr>
                  </a:outerShdw>
                </a:effectLst>
              </a:rPr>
              <a:t>緒論</a:t>
            </a:r>
            <a:endParaRPr dirty="0">
              <a:effectLst>
                <a:outerShdw blurRad="38100" dist="38100" dir="2700000" algn="tl">
                  <a:srgbClr val="000000">
                    <a:alpha val="43137"/>
                  </a:srgbClr>
                </a:outerShdw>
              </a:effectLst>
            </a:endParaRPr>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1</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4" name="矩形 3">
            <a:extLst>
              <a:ext uri="{FF2B5EF4-FFF2-40B4-BE49-F238E27FC236}">
                <a16:creationId xmlns:a16="http://schemas.microsoft.com/office/drawing/2014/main" id="{F6A5DBEE-D803-CE17-3393-4297E4F76157}"/>
              </a:ext>
            </a:extLst>
          </p:cNvPr>
          <p:cNvSpPr/>
          <p:nvPr/>
        </p:nvSpPr>
        <p:spPr>
          <a:xfrm>
            <a:off x="4366460" y="320244"/>
            <a:ext cx="4738939" cy="4796296"/>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狀態趨勢分析</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4395120" y="986261"/>
            <a:ext cx="536311" cy="170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134</a:t>
            </a:r>
            <a:r>
              <a:rPr lang="zh-TW" altLang="en-US" sz="8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388030" y="2532185"/>
            <a:ext cx="543401" cy="2249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326</a:t>
            </a:r>
            <a:r>
              <a:rPr lang="zh-TW" altLang="en-US" sz="8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4395120" y="4132384"/>
            <a:ext cx="536312" cy="1707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3228</a:t>
            </a:r>
            <a:r>
              <a:rPr lang="zh-TW" altLang="en-US" sz="800" dirty="0"/>
              <a:t>次 區間車</a:t>
            </a:r>
          </a:p>
        </p:txBody>
      </p:sp>
      <p:sp>
        <p:nvSpPr>
          <p:cNvPr id="56" name="Google Shape;237;p16">
            <a:extLst>
              <a:ext uri="{FF2B5EF4-FFF2-40B4-BE49-F238E27FC236}">
                <a16:creationId xmlns:a16="http://schemas.microsoft.com/office/drawing/2014/main" id="{2039A4A5-9A1A-D8CE-4FF6-CDC27223695E}"/>
              </a:ext>
            </a:extLst>
          </p:cNvPr>
          <p:cNvSpPr txBox="1">
            <a:spLocks noGrp="1"/>
          </p:cNvSpPr>
          <p:nvPr>
            <p:ph type="body" idx="1"/>
          </p:nvPr>
        </p:nvSpPr>
        <p:spPr>
          <a:xfrm>
            <a:off x="103890" y="1636468"/>
            <a:ext cx="3693118" cy="3071096"/>
          </a:xfrm>
          <a:prstGeom prst="rect">
            <a:avLst/>
          </a:prstGeom>
        </p:spPr>
        <p:txBody>
          <a:bodyPr spcFirstLastPara="1" wrap="square" lIns="91425" tIns="91425" rIns="91425" bIns="91425" anchor="ctr" anchorCtr="0">
            <a:noAutofit/>
          </a:bodyPr>
          <a:lstStyle/>
          <a:p>
            <a:pPr marL="0" lvl="0" indent="0" algn="l" rtl="0">
              <a:lnSpc>
                <a:spcPct val="125000"/>
              </a:lnSpc>
              <a:spcBef>
                <a:spcPts val="1200"/>
              </a:spcBef>
              <a:buNone/>
            </a:pPr>
            <a:r>
              <a:rPr lang="zh-TW" altLang="en-US" sz="1600" b="1" dirty="0"/>
              <a:t>數值分佈與變異性</a:t>
            </a:r>
            <a:endParaRPr lang="en-US" altLang="zh-TW" sz="1600" b="1" dirty="0"/>
          </a:p>
          <a:p>
            <a:pPr marL="342900" indent="-342900">
              <a:buSzPct val="100000"/>
              <a:buFont typeface="+mj-lt"/>
              <a:buAutoNum type="arabicParenR"/>
            </a:pPr>
            <a:r>
              <a:rPr lang="zh-TW" altLang="en-US" sz="1600" dirty="0"/>
              <a:t>介於</a:t>
            </a:r>
            <a:r>
              <a:rPr lang="en-US" altLang="zh-TW" sz="1600" dirty="0"/>
              <a:t>0.5</a:t>
            </a:r>
            <a:r>
              <a:rPr lang="zh-TW" altLang="en-US" sz="1600" dirty="0"/>
              <a:t> </a:t>
            </a:r>
            <a:r>
              <a:rPr lang="en-US" altLang="zh-TW" sz="1600" dirty="0"/>
              <a:t>~</a:t>
            </a:r>
            <a:r>
              <a:rPr lang="zh-TW" altLang="en-US" sz="1600" dirty="0"/>
              <a:t> </a:t>
            </a:r>
            <a:r>
              <a:rPr lang="en-US" altLang="zh-TW" sz="1600" dirty="0"/>
              <a:t>2.8kg</a:t>
            </a:r>
          </a:p>
          <a:p>
            <a:pPr marL="342900" indent="-342900">
              <a:buSzPct val="100000"/>
              <a:buFont typeface="+mj-lt"/>
              <a:buAutoNum type="arabicParenR"/>
            </a:pPr>
            <a:r>
              <a:rPr lang="zh-TW" altLang="en-US" sz="1600" dirty="0"/>
              <a:t>自強號分佈較分散，變異數大</a:t>
            </a:r>
            <a:br>
              <a:rPr lang="en-US" altLang="zh-TW" sz="1600" dirty="0"/>
            </a:br>
            <a:endParaRPr lang="en-US" altLang="zh-TW" sz="1600" dirty="0"/>
          </a:p>
          <a:p>
            <a:pPr marL="0" indent="0">
              <a:buSzPct val="100000"/>
              <a:buNone/>
            </a:pPr>
            <a:r>
              <a:rPr lang="zh-TW" altLang="en-US" sz="1600" b="1" dirty="0"/>
              <a:t>趨勢線狀態</a:t>
            </a:r>
            <a:endParaRPr lang="en-US" altLang="zh-TW" sz="1600" dirty="0"/>
          </a:p>
          <a:p>
            <a:pPr marL="342900" lvl="0" indent="-342900" algn="l" rtl="0">
              <a:lnSpc>
                <a:spcPct val="125000"/>
              </a:lnSpc>
              <a:buSzPct val="100000"/>
              <a:buFont typeface="+mj-lt"/>
              <a:buAutoNum type="arabicParenR"/>
            </a:pPr>
            <a:r>
              <a:rPr lang="zh-TW" altLang="en-US" sz="1600" dirty="0"/>
              <a:t>阻力平均值皆呈上升趨勢</a:t>
            </a:r>
            <a:endParaRPr lang="en-US" altLang="zh-TW" sz="1600" dirty="0"/>
          </a:p>
          <a:p>
            <a:pPr marL="342900" indent="-342900">
              <a:buSzPct val="100000"/>
              <a:buFont typeface="+mj-lt"/>
              <a:buAutoNum type="arabicParenR"/>
            </a:pPr>
            <a:r>
              <a:rPr lang="zh-TW" altLang="en-US" sz="1600" dirty="0"/>
              <a:t>推測 道碴趨於緊實，提供較大反力</a:t>
            </a:r>
            <a:endParaRPr lang="en-US" altLang="zh-TW" sz="1600" dirty="0"/>
          </a:p>
          <a:p>
            <a:pPr marL="342900" indent="-342900">
              <a:buSzPct val="100000"/>
              <a:buFont typeface="+mj-lt"/>
              <a:buAutoNum type="arabicParenR"/>
            </a:pPr>
            <a:r>
              <a:rPr lang="zh-TW" altLang="en-US" sz="1600" dirty="0"/>
              <a:t>自強號變異數趨勢上升較明顯</a:t>
            </a:r>
            <a:endParaRPr lang="en-US" altLang="zh-TW" sz="1600" dirty="0"/>
          </a:p>
          <a:p>
            <a:pPr marL="342900" lvl="0" indent="-342900" algn="l" rtl="0">
              <a:lnSpc>
                <a:spcPct val="125000"/>
              </a:lnSpc>
              <a:buSzPct val="100000"/>
              <a:buFont typeface="+mj-lt"/>
              <a:buAutoNum type="arabicParenR"/>
            </a:pPr>
            <a:endParaRPr lang="en-US" altLang="zh-TW" dirty="0"/>
          </a:p>
        </p:txBody>
      </p:sp>
      <p:graphicFrame>
        <p:nvGraphicFramePr>
          <p:cNvPr id="7" name="表格 7">
            <a:extLst>
              <a:ext uri="{FF2B5EF4-FFF2-40B4-BE49-F238E27FC236}">
                <a16:creationId xmlns:a16="http://schemas.microsoft.com/office/drawing/2014/main" id="{FBDE9621-4B90-F7D9-4737-AB70BDAAFB4B}"/>
              </a:ext>
            </a:extLst>
          </p:cNvPr>
          <p:cNvGraphicFramePr>
            <a:graphicFrameLocks noGrp="1"/>
          </p:cNvGraphicFramePr>
          <p:nvPr>
            <p:extLst>
              <p:ext uri="{D42A27DB-BD31-4B8C-83A1-F6EECF244321}">
                <p14:modId xmlns:p14="http://schemas.microsoft.com/office/powerpoint/2010/main" val="2787741053"/>
              </p:ext>
            </p:extLst>
          </p:nvPr>
        </p:nvGraphicFramePr>
        <p:xfrm>
          <a:off x="270943" y="5607128"/>
          <a:ext cx="3852000" cy="1260240"/>
        </p:xfrm>
        <a:graphic>
          <a:graphicData uri="http://schemas.openxmlformats.org/drawingml/2006/table">
            <a:tbl>
              <a:tblPr firstRow="1" bandRow="1">
                <a:tableStyleId>{E27665BA-8202-44FC-AD62-C9F0E3EA811A}</a:tableStyleId>
              </a:tblPr>
              <a:tblGrid>
                <a:gridCol w="792000">
                  <a:extLst>
                    <a:ext uri="{9D8B030D-6E8A-4147-A177-3AD203B41FA5}">
                      <a16:colId xmlns:a16="http://schemas.microsoft.com/office/drawing/2014/main" val="2102518266"/>
                    </a:ext>
                  </a:extLst>
                </a:gridCol>
                <a:gridCol w="1044000">
                  <a:extLst>
                    <a:ext uri="{9D8B030D-6E8A-4147-A177-3AD203B41FA5}">
                      <a16:colId xmlns:a16="http://schemas.microsoft.com/office/drawing/2014/main" val="799782126"/>
                    </a:ext>
                  </a:extLst>
                </a:gridCol>
                <a:gridCol w="1044000">
                  <a:extLst>
                    <a:ext uri="{9D8B030D-6E8A-4147-A177-3AD203B41FA5}">
                      <a16:colId xmlns:a16="http://schemas.microsoft.com/office/drawing/2014/main" val="2985866200"/>
                    </a:ext>
                  </a:extLst>
                </a:gridCol>
                <a:gridCol w="972000">
                  <a:extLst>
                    <a:ext uri="{9D8B030D-6E8A-4147-A177-3AD203B41FA5}">
                      <a16:colId xmlns:a16="http://schemas.microsoft.com/office/drawing/2014/main" val="3641865939"/>
                    </a:ext>
                  </a:extLst>
                </a:gridCol>
              </a:tblGrid>
              <a:tr h="358011">
                <a:tc>
                  <a:txBody>
                    <a:bodyPr/>
                    <a:lstStyle/>
                    <a:p>
                      <a:pPr algn="ctr"/>
                      <a:r>
                        <a:rPr lang="zh-TW" altLang="en-US" sz="1000" dirty="0"/>
                        <a:t>車種</a:t>
                      </a:r>
                    </a:p>
                  </a:txBody>
                  <a:tcPr anchor="ctr"/>
                </a:tc>
                <a:tc>
                  <a:txBody>
                    <a:bodyPr/>
                    <a:lstStyle/>
                    <a:p>
                      <a:pPr algn="ct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zh-TW" sz="1000" kern="100" dirty="0">
                          <a:effectLst/>
                          <a:latin typeface="微軟正黑體" panose="020B0604030504040204" pitchFamily="34" charset="-120"/>
                          <a:ea typeface="微軟正黑體" panose="020B0604030504040204" pitchFamily="34" charset="-120"/>
                        </a:rPr>
                        <a:t>阻力平均值</a:t>
                      </a:r>
                      <a:r>
                        <a:rPr lang="en-US" altLang="zh-TW" sz="1000" kern="100" dirty="0">
                          <a:effectLst/>
                          <a:latin typeface="微軟正黑體" panose="020B0604030504040204" pitchFamily="34" charset="-120"/>
                          <a:ea typeface="微軟正黑體" panose="020B0604030504040204" pitchFamily="34" charset="-120"/>
                        </a:rPr>
                        <a:t>(kg)</a:t>
                      </a:r>
                      <a:endParaRPr lang="zh-TW"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zh-TW" sz="1000" kern="100" dirty="0">
                          <a:effectLst/>
                          <a:latin typeface="微軟正黑體" panose="020B0604030504040204" pitchFamily="34" charset="-120"/>
                          <a:ea typeface="微軟正黑體" panose="020B0604030504040204" pitchFamily="34" charset="-120"/>
                        </a:rPr>
                        <a:t>阻力變異數</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平均通過車速</a:t>
                      </a:r>
                      <a:r>
                        <a:rPr lang="en-US" altLang="zh-TW" sz="1000" kern="100" dirty="0">
                          <a:effectLst/>
                          <a:latin typeface="微軟正黑體" panose="020B0604030504040204" pitchFamily="34" charset="-120"/>
                          <a:ea typeface="微軟正黑體" panose="020B0604030504040204" pitchFamily="34" charset="-120"/>
                        </a:rPr>
                        <a:t>(km/h)</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extLst>
                  <a:ext uri="{0D108BD9-81ED-4DB2-BD59-A6C34878D82A}">
                    <a16:rowId xmlns:a16="http://schemas.microsoft.com/office/drawing/2014/main" val="3144382373"/>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自強號</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1.205</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0.189</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58.2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031905988"/>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普悠瑪</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1.193</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0.133</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59.4</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505780110"/>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區間車</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1.311</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0.076</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65.2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79208762"/>
                  </a:ext>
                </a:extLst>
              </a:tr>
            </a:tbl>
          </a:graphicData>
        </a:graphic>
      </p:graphicFrame>
      <p:grpSp>
        <p:nvGrpSpPr>
          <p:cNvPr id="9" name="群組 8">
            <a:extLst>
              <a:ext uri="{FF2B5EF4-FFF2-40B4-BE49-F238E27FC236}">
                <a16:creationId xmlns:a16="http://schemas.microsoft.com/office/drawing/2014/main" id="{B7CBE861-9F59-1E5B-50FA-5CEF2508A760}"/>
              </a:ext>
            </a:extLst>
          </p:cNvPr>
          <p:cNvGrpSpPr/>
          <p:nvPr/>
        </p:nvGrpSpPr>
        <p:grpSpPr>
          <a:xfrm>
            <a:off x="4953000" y="414310"/>
            <a:ext cx="4134187" cy="4685218"/>
            <a:chOff x="4568321" y="613528"/>
            <a:chExt cx="4533400" cy="5778994"/>
          </a:xfrm>
        </p:grpSpPr>
        <p:pic>
          <p:nvPicPr>
            <p:cNvPr id="5" name="圖片 4">
              <a:extLst>
                <a:ext uri="{FF2B5EF4-FFF2-40B4-BE49-F238E27FC236}">
                  <a16:creationId xmlns:a16="http://schemas.microsoft.com/office/drawing/2014/main" id="{B99B817A-2B7D-8DF6-DAE2-0F695D128B77}"/>
                </a:ext>
              </a:extLst>
            </p:cNvPr>
            <p:cNvPicPr>
              <a:picLocks noChangeAspect="1"/>
            </p:cNvPicPr>
            <p:nvPr/>
          </p:nvPicPr>
          <p:blipFill rotWithShape="1">
            <a:blip r:embed="rId8"/>
            <a:srcRect t="11559"/>
            <a:stretch/>
          </p:blipFill>
          <p:spPr>
            <a:xfrm>
              <a:off x="4572000" y="613528"/>
              <a:ext cx="4529721" cy="2162136"/>
            </a:xfrm>
            <a:prstGeom prst="rect">
              <a:avLst/>
            </a:prstGeom>
            <a:ln>
              <a:solidFill>
                <a:schemeClr val="bg2">
                  <a:lumMod val="40000"/>
                  <a:lumOff val="60000"/>
                </a:schemeClr>
              </a:solidFill>
            </a:ln>
          </p:spPr>
        </p:pic>
        <p:pic>
          <p:nvPicPr>
            <p:cNvPr id="6" name="圖片 5">
              <a:extLst>
                <a:ext uri="{FF2B5EF4-FFF2-40B4-BE49-F238E27FC236}">
                  <a16:creationId xmlns:a16="http://schemas.microsoft.com/office/drawing/2014/main" id="{1502D45E-6B93-5BE0-F161-ADD4E21774C1}"/>
                </a:ext>
              </a:extLst>
            </p:cNvPr>
            <p:cNvPicPr>
              <a:picLocks noChangeAspect="1"/>
            </p:cNvPicPr>
            <p:nvPr/>
          </p:nvPicPr>
          <p:blipFill rotWithShape="1">
            <a:blip r:embed="rId9"/>
            <a:srcRect t="10628"/>
            <a:stretch/>
          </p:blipFill>
          <p:spPr>
            <a:xfrm>
              <a:off x="4568321" y="2520032"/>
              <a:ext cx="4529721" cy="2097713"/>
            </a:xfrm>
            <a:prstGeom prst="rect">
              <a:avLst/>
            </a:prstGeom>
            <a:ln>
              <a:solidFill>
                <a:schemeClr val="bg2">
                  <a:lumMod val="40000"/>
                  <a:lumOff val="60000"/>
                </a:schemeClr>
              </a:solidFill>
            </a:ln>
          </p:spPr>
        </p:pic>
        <p:pic>
          <p:nvPicPr>
            <p:cNvPr id="8" name="圖片 7">
              <a:extLst>
                <a:ext uri="{FF2B5EF4-FFF2-40B4-BE49-F238E27FC236}">
                  <a16:creationId xmlns:a16="http://schemas.microsoft.com/office/drawing/2014/main" id="{6432F64F-EF54-F096-0F1C-0903BC5B097F}"/>
                </a:ext>
              </a:extLst>
            </p:cNvPr>
            <p:cNvPicPr>
              <a:picLocks noChangeAspect="1"/>
            </p:cNvPicPr>
            <p:nvPr/>
          </p:nvPicPr>
          <p:blipFill rotWithShape="1">
            <a:blip r:embed="rId10"/>
            <a:srcRect t="10432"/>
            <a:stretch/>
          </p:blipFill>
          <p:spPr>
            <a:xfrm>
              <a:off x="4568321" y="4339354"/>
              <a:ext cx="4529721" cy="2053168"/>
            </a:xfrm>
            <a:prstGeom prst="rect">
              <a:avLst/>
            </a:prstGeom>
            <a:ln>
              <a:solidFill>
                <a:schemeClr val="bg2">
                  <a:lumMod val="40000"/>
                  <a:lumOff val="60000"/>
                </a:schemeClr>
              </a:solidFill>
            </a:ln>
          </p:spPr>
        </p:pic>
      </p:grpSp>
      <p:sp>
        <p:nvSpPr>
          <p:cNvPr id="25" name="文字方塊 24">
            <a:extLst>
              <a:ext uri="{FF2B5EF4-FFF2-40B4-BE49-F238E27FC236}">
                <a16:creationId xmlns:a16="http://schemas.microsoft.com/office/drawing/2014/main" id="{33C5245F-0BA7-1D70-C508-503F9881EEAB}"/>
              </a:ext>
            </a:extLst>
          </p:cNvPr>
          <p:cNvSpPr txBox="1"/>
          <p:nvPr/>
        </p:nvSpPr>
        <p:spPr>
          <a:xfrm>
            <a:off x="175824" y="1234307"/>
            <a:ext cx="2283802" cy="370230"/>
          </a:xfrm>
          <a:prstGeom prst="rect">
            <a:avLst/>
          </a:prstGeom>
          <a:solidFill>
            <a:srgbClr val="C2E49C"/>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C7D3E6"/>
              </a:buClr>
              <a:buSzPts val="2400"/>
              <a:buFont typeface="Roboto Condensed Light"/>
              <a:buNone/>
              <a:tabLst/>
              <a:defRPr/>
            </a:pPr>
            <a:r>
              <a:rPr kumimoji="0" lang="zh-TW" altLang="en-US"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rPr>
              <a:t>動態橫向阻力 峰值分佈</a:t>
            </a:r>
            <a:endParaRPr kumimoji="0" lang="en-US" altLang="zh-TW"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endParaRPr>
          </a:p>
        </p:txBody>
      </p:sp>
    </p:spTree>
    <p:extLst>
      <p:ext uri="{BB962C8B-B14F-4D97-AF65-F5344CB8AC3E}">
        <p14:creationId xmlns:p14="http://schemas.microsoft.com/office/powerpoint/2010/main" val="2780771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4" name="矩形 3">
            <a:extLst>
              <a:ext uri="{FF2B5EF4-FFF2-40B4-BE49-F238E27FC236}">
                <a16:creationId xmlns:a16="http://schemas.microsoft.com/office/drawing/2014/main" id="{F6A5DBEE-D803-CE17-3393-4297E4F76157}"/>
              </a:ext>
            </a:extLst>
          </p:cNvPr>
          <p:cNvSpPr/>
          <p:nvPr/>
        </p:nvSpPr>
        <p:spPr>
          <a:xfrm>
            <a:off x="4530038" y="320244"/>
            <a:ext cx="4575362" cy="4796296"/>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狀態趨勢分析</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4572000" y="986261"/>
            <a:ext cx="536311" cy="170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134</a:t>
            </a:r>
            <a:r>
              <a:rPr lang="zh-TW" altLang="en-US" sz="8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564910" y="2532185"/>
            <a:ext cx="543401" cy="2249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326</a:t>
            </a:r>
            <a:r>
              <a:rPr lang="zh-TW" altLang="en-US" sz="8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4572000" y="4132384"/>
            <a:ext cx="536312" cy="1707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3228</a:t>
            </a:r>
            <a:r>
              <a:rPr lang="zh-TW" altLang="en-US" sz="800" dirty="0"/>
              <a:t>次 區間車</a:t>
            </a:r>
          </a:p>
        </p:txBody>
      </p:sp>
      <p:sp>
        <p:nvSpPr>
          <p:cNvPr id="56" name="Google Shape;237;p16">
            <a:extLst>
              <a:ext uri="{FF2B5EF4-FFF2-40B4-BE49-F238E27FC236}">
                <a16:creationId xmlns:a16="http://schemas.microsoft.com/office/drawing/2014/main" id="{2039A4A5-9A1A-D8CE-4FF6-CDC27223695E}"/>
              </a:ext>
            </a:extLst>
          </p:cNvPr>
          <p:cNvSpPr txBox="1">
            <a:spLocks noGrp="1"/>
          </p:cNvSpPr>
          <p:nvPr>
            <p:ph type="body" idx="1"/>
          </p:nvPr>
        </p:nvSpPr>
        <p:spPr>
          <a:xfrm>
            <a:off x="103890" y="1573821"/>
            <a:ext cx="4264910" cy="2729307"/>
          </a:xfrm>
          <a:prstGeom prst="rect">
            <a:avLst/>
          </a:prstGeom>
        </p:spPr>
        <p:txBody>
          <a:bodyPr spcFirstLastPara="1" wrap="square" lIns="91425" tIns="91425" rIns="91425" bIns="91425" anchor="ctr" anchorCtr="0">
            <a:noAutofit/>
          </a:bodyPr>
          <a:lstStyle/>
          <a:p>
            <a:pPr marL="0" lvl="0" indent="0" algn="l" rtl="0">
              <a:lnSpc>
                <a:spcPct val="125000"/>
              </a:lnSpc>
              <a:spcBef>
                <a:spcPts val="1200"/>
              </a:spcBef>
              <a:buNone/>
            </a:pPr>
            <a:r>
              <a:rPr lang="zh-TW" altLang="en-US" sz="1600" b="1" dirty="0"/>
              <a:t>數值分佈與變異性</a:t>
            </a:r>
            <a:endParaRPr lang="en-US" altLang="zh-TW" sz="1600" b="1" dirty="0"/>
          </a:p>
          <a:p>
            <a:pPr marL="342900" lvl="0" indent="-342900" algn="l" rtl="0">
              <a:lnSpc>
                <a:spcPct val="125000"/>
              </a:lnSpc>
              <a:buSzPct val="100000"/>
              <a:buFont typeface="+mj-lt"/>
              <a:buAutoNum type="arabicParenR"/>
            </a:pPr>
            <a:r>
              <a:rPr lang="zh-TW" altLang="en-US" sz="1600" dirty="0"/>
              <a:t>自強號分佈較分散，變異數大</a:t>
            </a:r>
            <a:endParaRPr lang="en-US" altLang="zh-TW" sz="1600" dirty="0"/>
          </a:p>
          <a:p>
            <a:pPr marL="0" lvl="0" indent="0" algn="l" rtl="0">
              <a:lnSpc>
                <a:spcPct val="125000"/>
              </a:lnSpc>
              <a:buSzPct val="100000"/>
              <a:buNone/>
            </a:pPr>
            <a:endParaRPr lang="en-US" altLang="zh-TW" sz="1600" dirty="0"/>
          </a:p>
          <a:p>
            <a:pPr marL="0" indent="0">
              <a:buSzPct val="100000"/>
              <a:buNone/>
            </a:pPr>
            <a:r>
              <a:rPr lang="zh-TW" altLang="en-US" sz="1600" b="1" dirty="0"/>
              <a:t>趨勢線狀態</a:t>
            </a:r>
            <a:endParaRPr lang="en-US" altLang="zh-TW" sz="1600" dirty="0"/>
          </a:p>
          <a:p>
            <a:pPr marL="342900" lvl="0" indent="-342900" algn="l" rtl="0">
              <a:lnSpc>
                <a:spcPct val="125000"/>
              </a:lnSpc>
              <a:buSzPct val="100000"/>
              <a:buFont typeface="+mj-lt"/>
              <a:buAutoNum type="arabicParenR"/>
            </a:pPr>
            <a:r>
              <a:rPr lang="zh-TW" altLang="en-US" sz="1600" dirty="0"/>
              <a:t>自強號與區間車呈上升趨勢</a:t>
            </a:r>
            <a:endParaRPr lang="en-US" altLang="zh-TW" sz="1600" dirty="0"/>
          </a:p>
          <a:p>
            <a:pPr marL="342900" lvl="0" indent="-342900" algn="l" rtl="0">
              <a:lnSpc>
                <a:spcPct val="125000"/>
              </a:lnSpc>
              <a:buSzPct val="100000"/>
              <a:buFont typeface="+mj-lt"/>
              <a:buAutoNum type="arabicParenR"/>
            </a:pPr>
            <a:r>
              <a:rPr lang="zh-TW" altLang="en-US" sz="1600" dirty="0"/>
              <a:t>普悠瑪呈下降趨勢，推測與速度放緩有關</a:t>
            </a:r>
            <a:endParaRPr lang="en-US" altLang="zh-TW" sz="1600" dirty="0"/>
          </a:p>
          <a:p>
            <a:pPr marL="342900" lvl="0" indent="-342900" algn="l" rtl="0">
              <a:lnSpc>
                <a:spcPct val="125000"/>
              </a:lnSpc>
              <a:buSzPct val="100000"/>
              <a:buFont typeface="+mj-lt"/>
              <a:buAutoNum type="arabicParenR"/>
            </a:pPr>
            <a:r>
              <a:rPr lang="zh-TW" altLang="en-US" sz="1600" dirty="0"/>
              <a:t>自強號變異數趨勢上升較明顯</a:t>
            </a:r>
            <a:endParaRPr lang="en-US" altLang="zh-TW" dirty="0"/>
          </a:p>
        </p:txBody>
      </p:sp>
      <p:graphicFrame>
        <p:nvGraphicFramePr>
          <p:cNvPr id="7" name="表格 7">
            <a:extLst>
              <a:ext uri="{FF2B5EF4-FFF2-40B4-BE49-F238E27FC236}">
                <a16:creationId xmlns:a16="http://schemas.microsoft.com/office/drawing/2014/main" id="{FBDE9621-4B90-F7D9-4737-AB70BDAAFB4B}"/>
              </a:ext>
            </a:extLst>
          </p:cNvPr>
          <p:cNvGraphicFramePr>
            <a:graphicFrameLocks noGrp="1"/>
          </p:cNvGraphicFramePr>
          <p:nvPr>
            <p:extLst>
              <p:ext uri="{D42A27DB-BD31-4B8C-83A1-F6EECF244321}">
                <p14:modId xmlns:p14="http://schemas.microsoft.com/office/powerpoint/2010/main" val="3456444889"/>
              </p:ext>
            </p:extLst>
          </p:nvPr>
        </p:nvGraphicFramePr>
        <p:xfrm>
          <a:off x="175824" y="5607128"/>
          <a:ext cx="3852000" cy="1260240"/>
        </p:xfrm>
        <a:graphic>
          <a:graphicData uri="http://schemas.openxmlformats.org/drawingml/2006/table">
            <a:tbl>
              <a:tblPr firstRow="1" bandRow="1">
                <a:tableStyleId>{E27665BA-8202-44FC-AD62-C9F0E3EA811A}</a:tableStyleId>
              </a:tblPr>
              <a:tblGrid>
                <a:gridCol w="792000">
                  <a:extLst>
                    <a:ext uri="{9D8B030D-6E8A-4147-A177-3AD203B41FA5}">
                      <a16:colId xmlns:a16="http://schemas.microsoft.com/office/drawing/2014/main" val="2102518266"/>
                    </a:ext>
                  </a:extLst>
                </a:gridCol>
                <a:gridCol w="1151329">
                  <a:extLst>
                    <a:ext uri="{9D8B030D-6E8A-4147-A177-3AD203B41FA5}">
                      <a16:colId xmlns:a16="http://schemas.microsoft.com/office/drawing/2014/main" val="799782126"/>
                    </a:ext>
                  </a:extLst>
                </a:gridCol>
                <a:gridCol w="936671">
                  <a:extLst>
                    <a:ext uri="{9D8B030D-6E8A-4147-A177-3AD203B41FA5}">
                      <a16:colId xmlns:a16="http://schemas.microsoft.com/office/drawing/2014/main" val="2985866200"/>
                    </a:ext>
                  </a:extLst>
                </a:gridCol>
                <a:gridCol w="972000">
                  <a:extLst>
                    <a:ext uri="{9D8B030D-6E8A-4147-A177-3AD203B41FA5}">
                      <a16:colId xmlns:a16="http://schemas.microsoft.com/office/drawing/2014/main" val="3641865939"/>
                    </a:ext>
                  </a:extLst>
                </a:gridCol>
              </a:tblGrid>
              <a:tr h="358011">
                <a:tc>
                  <a:txBody>
                    <a:bodyPr/>
                    <a:lstStyle/>
                    <a:p>
                      <a:pPr algn="ctr"/>
                      <a:r>
                        <a:rPr lang="zh-TW" altLang="en-US" sz="1000" dirty="0"/>
                        <a:t>車種</a:t>
                      </a:r>
                    </a:p>
                  </a:txBody>
                  <a:tcPr anchor="ctr"/>
                </a:tc>
                <a:tc>
                  <a:txBody>
                    <a:bodyPr/>
                    <a:lstStyle/>
                    <a:p>
                      <a:pPr algn="ct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en-US" sz="1000" kern="100" dirty="0">
                          <a:effectLst/>
                          <a:latin typeface="微軟正黑體" panose="020B0604030504040204" pitchFamily="34" charset="-120"/>
                          <a:ea typeface="微軟正黑體" panose="020B0604030504040204" pitchFamily="34" charset="-120"/>
                        </a:rPr>
                        <a:t>加速度平均值</a:t>
                      </a:r>
                      <a:r>
                        <a:rPr lang="en-US" altLang="zh-TW" sz="1000" kern="100" dirty="0">
                          <a:effectLst/>
                          <a:latin typeface="微軟正黑體" panose="020B0604030504040204" pitchFamily="34" charset="-120"/>
                          <a:ea typeface="微軟正黑體" panose="020B0604030504040204" pitchFamily="34" charset="-120"/>
                        </a:rPr>
                        <a:t>(g))</a:t>
                      </a:r>
                      <a:endParaRPr lang="zh-TW"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zh-TW" sz="1000" kern="100" dirty="0">
                          <a:effectLst/>
                          <a:latin typeface="微軟正黑體" panose="020B0604030504040204" pitchFamily="34" charset="-120"/>
                          <a:ea typeface="微軟正黑體" panose="020B0604030504040204" pitchFamily="34" charset="-120"/>
                        </a:rPr>
                        <a:t>阻力變異數</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平均通過車速</a:t>
                      </a:r>
                      <a:r>
                        <a:rPr lang="en-US" altLang="zh-TW" sz="1000" kern="100" dirty="0">
                          <a:effectLst/>
                          <a:latin typeface="微軟正黑體" panose="020B0604030504040204" pitchFamily="34" charset="-120"/>
                          <a:ea typeface="微軟正黑體" panose="020B0604030504040204" pitchFamily="34" charset="-120"/>
                        </a:rPr>
                        <a:t>(km/h)</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extLst>
                  <a:ext uri="{0D108BD9-81ED-4DB2-BD59-A6C34878D82A}">
                    <a16:rowId xmlns:a16="http://schemas.microsoft.com/office/drawing/2014/main" val="3144382373"/>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自強號</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0.646</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0.617</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58.2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031905988"/>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普悠瑪</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rPr>
                        <a:t>0.593</a:t>
                      </a:r>
                      <a:endParaRPr lang="zh-TW" alt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0.403</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59.4</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505780110"/>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區間車</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rPr>
                        <a:t>0.595</a:t>
                      </a:r>
                      <a:endParaRPr lang="zh-TW" alt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0.545</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65.2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79208762"/>
                  </a:ext>
                </a:extLst>
              </a:tr>
            </a:tbl>
          </a:graphicData>
        </a:graphic>
      </p:graphicFrame>
      <p:grpSp>
        <p:nvGrpSpPr>
          <p:cNvPr id="35" name="群組 34">
            <a:extLst>
              <a:ext uri="{FF2B5EF4-FFF2-40B4-BE49-F238E27FC236}">
                <a16:creationId xmlns:a16="http://schemas.microsoft.com/office/drawing/2014/main" id="{D47EFF79-0658-72C0-29E8-58F2BF1ECE90}"/>
              </a:ext>
            </a:extLst>
          </p:cNvPr>
          <p:cNvGrpSpPr/>
          <p:nvPr/>
        </p:nvGrpSpPr>
        <p:grpSpPr>
          <a:xfrm>
            <a:off x="5108311" y="366168"/>
            <a:ext cx="3962317" cy="4733360"/>
            <a:chOff x="-4964795" y="719534"/>
            <a:chExt cx="4500289" cy="5378100"/>
          </a:xfrm>
        </p:grpSpPr>
        <p:pic>
          <p:nvPicPr>
            <p:cNvPr id="36" name="圖片 35">
              <a:extLst>
                <a:ext uri="{FF2B5EF4-FFF2-40B4-BE49-F238E27FC236}">
                  <a16:creationId xmlns:a16="http://schemas.microsoft.com/office/drawing/2014/main" id="{CD807723-C95D-0574-DFB6-15B12A5561C9}"/>
                </a:ext>
              </a:extLst>
            </p:cNvPr>
            <p:cNvPicPr>
              <a:picLocks noChangeAspect="1"/>
            </p:cNvPicPr>
            <p:nvPr/>
          </p:nvPicPr>
          <p:blipFill rotWithShape="1">
            <a:blip r:embed="rId8"/>
            <a:srcRect t="12081"/>
            <a:stretch/>
          </p:blipFill>
          <p:spPr>
            <a:xfrm>
              <a:off x="-4963659" y="719534"/>
              <a:ext cx="4499153" cy="1909143"/>
            </a:xfrm>
            <a:prstGeom prst="rect">
              <a:avLst/>
            </a:prstGeom>
            <a:ln>
              <a:solidFill>
                <a:schemeClr val="bg2">
                  <a:lumMod val="40000"/>
                  <a:lumOff val="60000"/>
                </a:schemeClr>
              </a:solidFill>
            </a:ln>
          </p:spPr>
        </p:pic>
        <p:pic>
          <p:nvPicPr>
            <p:cNvPr id="37" name="圖片 36">
              <a:extLst>
                <a:ext uri="{FF2B5EF4-FFF2-40B4-BE49-F238E27FC236}">
                  <a16:creationId xmlns:a16="http://schemas.microsoft.com/office/drawing/2014/main" id="{C1FCF79D-1A26-7A28-FE9E-B4E03DE3F14B}"/>
                </a:ext>
              </a:extLst>
            </p:cNvPr>
            <p:cNvPicPr>
              <a:picLocks noChangeAspect="1"/>
            </p:cNvPicPr>
            <p:nvPr/>
          </p:nvPicPr>
          <p:blipFill rotWithShape="1">
            <a:blip r:embed="rId9"/>
            <a:srcRect t="11201"/>
            <a:stretch/>
          </p:blipFill>
          <p:spPr>
            <a:xfrm>
              <a:off x="-4964795" y="2405674"/>
              <a:ext cx="4498017" cy="1974748"/>
            </a:xfrm>
            <a:prstGeom prst="rect">
              <a:avLst/>
            </a:prstGeom>
            <a:ln>
              <a:solidFill>
                <a:schemeClr val="bg2">
                  <a:lumMod val="40000"/>
                  <a:lumOff val="60000"/>
                </a:schemeClr>
              </a:solidFill>
            </a:ln>
          </p:spPr>
        </p:pic>
        <p:pic>
          <p:nvPicPr>
            <p:cNvPr id="38" name="圖片 37">
              <a:extLst>
                <a:ext uri="{FF2B5EF4-FFF2-40B4-BE49-F238E27FC236}">
                  <a16:creationId xmlns:a16="http://schemas.microsoft.com/office/drawing/2014/main" id="{34A83720-165F-A3AC-F158-C7829AB0FB5D}"/>
                </a:ext>
              </a:extLst>
            </p:cNvPr>
            <p:cNvPicPr>
              <a:picLocks noChangeAspect="1"/>
            </p:cNvPicPr>
            <p:nvPr/>
          </p:nvPicPr>
          <p:blipFill rotWithShape="1">
            <a:blip r:embed="rId10"/>
            <a:srcRect t="9623"/>
            <a:stretch/>
          </p:blipFill>
          <p:spPr>
            <a:xfrm>
              <a:off x="-4964795" y="4122886"/>
              <a:ext cx="4495769" cy="1974748"/>
            </a:xfrm>
            <a:prstGeom prst="rect">
              <a:avLst/>
            </a:prstGeom>
            <a:ln>
              <a:solidFill>
                <a:schemeClr val="bg2">
                  <a:lumMod val="40000"/>
                  <a:lumOff val="60000"/>
                </a:schemeClr>
              </a:solidFill>
            </a:ln>
          </p:spPr>
        </p:pic>
      </p:grpSp>
      <p:sp>
        <p:nvSpPr>
          <p:cNvPr id="39" name="文字方塊 38">
            <a:extLst>
              <a:ext uri="{FF2B5EF4-FFF2-40B4-BE49-F238E27FC236}">
                <a16:creationId xmlns:a16="http://schemas.microsoft.com/office/drawing/2014/main" id="{CC02D8D4-9596-4FB8-A0D0-7FDB43C61818}"/>
              </a:ext>
            </a:extLst>
          </p:cNvPr>
          <p:cNvSpPr txBox="1"/>
          <p:nvPr/>
        </p:nvSpPr>
        <p:spPr>
          <a:xfrm>
            <a:off x="175824" y="1223052"/>
            <a:ext cx="2087083" cy="370230"/>
          </a:xfrm>
          <a:prstGeom prst="rect">
            <a:avLst/>
          </a:prstGeom>
          <a:solidFill>
            <a:schemeClr val="accent6">
              <a:lumMod val="40000"/>
              <a:lumOff val="60000"/>
            </a:schemeClr>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C7D3E6"/>
              </a:buClr>
              <a:buSzPts val="2400"/>
              <a:buFont typeface="Roboto Condensed Light"/>
              <a:buNone/>
              <a:tabLst/>
              <a:defRPr/>
            </a:pPr>
            <a:r>
              <a:rPr kumimoji="0" lang="zh-TW" altLang="en-US"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rPr>
              <a:t>振動加速度 峰值分佈</a:t>
            </a:r>
            <a:endParaRPr kumimoji="0" lang="en-US" altLang="zh-TW"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endParaRPr>
          </a:p>
        </p:txBody>
      </p:sp>
    </p:spTree>
    <p:extLst>
      <p:ext uri="{BB962C8B-B14F-4D97-AF65-F5344CB8AC3E}">
        <p14:creationId xmlns:p14="http://schemas.microsoft.com/office/powerpoint/2010/main" val="2556040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 name="圖片 22">
            <a:extLst>
              <a:ext uri="{FF2B5EF4-FFF2-40B4-BE49-F238E27FC236}">
                <a16:creationId xmlns:a16="http://schemas.microsoft.com/office/drawing/2014/main" id="{C7B14487-D4E6-2074-6740-E3CAA6CB84A6}"/>
              </a:ext>
            </a:extLst>
          </p:cNvPr>
          <p:cNvPicPr>
            <a:picLocks noChangeAspect="1"/>
          </p:cNvPicPr>
          <p:nvPr/>
        </p:nvPicPr>
        <p:blipFill>
          <a:blip r:embed="rId3"/>
          <a:stretch>
            <a:fillRect/>
          </a:stretch>
        </p:blipFill>
        <p:spPr>
          <a:xfrm>
            <a:off x="1534393" y="2848517"/>
            <a:ext cx="691619" cy="691619"/>
          </a:xfrm>
          <a:prstGeom prst="rect">
            <a:avLst/>
          </a:prstGeom>
        </p:spPr>
      </p:pic>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r>
              <a:rPr lang="en-US" sz="2800" dirty="0">
                <a:cs typeface="+mn-cs"/>
              </a:rPr>
              <a:t>Unity</a:t>
            </a:r>
            <a:r>
              <a:rPr lang="zh-TW" altLang="en-US" sz="2800" dirty="0">
                <a:cs typeface="+mn-cs"/>
              </a:rPr>
              <a:t>互動平台</a:t>
            </a:r>
            <a:r>
              <a:rPr lang="en-US" altLang="zh-TW" sz="2800" dirty="0">
                <a:cs typeface="+mn-cs"/>
              </a:rPr>
              <a:t>…..</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261610"/>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互動平台應用</a:t>
            </a:r>
          </a:p>
        </p:txBody>
      </p:sp>
      <mc:AlternateContent xmlns:mc="http://schemas.openxmlformats.org/markup-compatibility/2006" xmlns:pslz="http://schemas.microsoft.com/office/powerpoint/2016/slidezoom">
        <mc:Choice Requires="pslz">
          <p:graphicFrame>
            <p:nvGraphicFramePr>
              <p:cNvPr id="10" name="投影片縮放 9">
                <a:extLst>
                  <a:ext uri="{FF2B5EF4-FFF2-40B4-BE49-F238E27FC236}">
                    <a16:creationId xmlns:a16="http://schemas.microsoft.com/office/drawing/2014/main" id="{8C67055E-189C-F9D1-ED2B-7C1B5C315682}"/>
                  </a:ext>
                </a:extLst>
              </p:cNvPr>
              <p:cNvGraphicFramePr>
                <a:graphicFrameLocks noChangeAspect="1"/>
              </p:cNvGraphicFramePr>
              <p:nvPr>
                <p:extLst>
                  <p:ext uri="{D42A27DB-BD31-4B8C-83A1-F6EECF244321}">
                    <p14:modId xmlns:p14="http://schemas.microsoft.com/office/powerpoint/2010/main" val="3455696756"/>
                  </p:ext>
                </p:extLst>
              </p:nvPr>
            </p:nvGraphicFramePr>
            <p:xfrm>
              <a:off x="7718079" y="290100"/>
              <a:ext cx="612000" cy="612000"/>
            </p:xfrm>
            <a:graphic>
              <a:graphicData uri="http://schemas.microsoft.com/office/powerpoint/2016/slidezoom">
                <pslz:sldZm>
                  <pslz:sldZmObj sldId="349" cId="747679584">
                    <pslz:zmPr id="{728DCBB4-792E-4924-AF11-3F7217221DE6}" returnToParent="0" imageType="cover" transitionDur="1000">
                      <p166:blipFill xmlns:p166="http://schemas.microsoft.com/office/powerpoint/2016/6/main">
                        <a:blip r:embed="rId9"/>
                        <a:stretch>
                          <a:fillRect/>
                        </a:stretch>
                      </p166:blipFill>
                      <p166:spPr xmlns:p166="http://schemas.microsoft.com/office/powerpoint/2016/6/main">
                        <a:xfrm>
                          <a:off x="0" y="0"/>
                          <a:ext cx="612000" cy="612000"/>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0" name="投影片縮放 9">
                <a:hlinkClick r:id="rId10" action="ppaction://hlinksldjump"/>
                <a:extLst>
                  <a:ext uri="{FF2B5EF4-FFF2-40B4-BE49-F238E27FC236}">
                    <a16:creationId xmlns:a16="http://schemas.microsoft.com/office/drawing/2014/main" id="{8C67055E-189C-F9D1-ED2B-7C1B5C315682}"/>
                  </a:ext>
                </a:extLst>
              </p:cNvPr>
              <p:cNvPicPr>
                <a:picLocks noGrp="1" noRot="1" noChangeAspect="1" noMove="1" noResize="1" noEditPoints="1" noAdjustHandles="1" noChangeArrowheads="1" noChangeShapeType="1"/>
              </p:cNvPicPr>
              <p:nvPr/>
            </p:nvPicPr>
            <p:blipFill>
              <a:blip r:embed="rId11"/>
              <a:stretch>
                <a:fillRect/>
              </a:stretch>
            </p:blipFill>
            <p:spPr>
              <a:xfrm>
                <a:off x="7718079" y="290100"/>
                <a:ext cx="612000" cy="612000"/>
              </a:xfrm>
              <a:prstGeom prst="rect">
                <a:avLst/>
              </a:prstGeom>
              <a:ln>
                <a:noFill/>
              </a:ln>
              <a:effectLst>
                <a:outerShdw blurRad="292100" dist="139700" dir="2700000" algn="tl" rotWithShape="0">
                  <a:srgbClr val="333333">
                    <a:alpha val="65000"/>
                  </a:srgbClr>
                </a:outerShdw>
              </a:effectLst>
            </p:spPr>
          </p:pic>
        </mc:Fallback>
      </mc:AlternateContent>
      <p:sp>
        <p:nvSpPr>
          <p:cNvPr id="18" name="矩形 17">
            <a:extLst>
              <a:ext uri="{FF2B5EF4-FFF2-40B4-BE49-F238E27FC236}">
                <a16:creationId xmlns:a16="http://schemas.microsoft.com/office/drawing/2014/main" id="{F9930F21-DF70-390D-0415-48289B4D3A37}"/>
              </a:ext>
            </a:extLst>
          </p:cNvPr>
          <p:cNvSpPr/>
          <p:nvPr/>
        </p:nvSpPr>
        <p:spPr>
          <a:xfrm>
            <a:off x="192947" y="2130117"/>
            <a:ext cx="973049" cy="399892"/>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自強號數據</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(134_data.csv)</a:t>
            </a:r>
            <a:endPar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9" name="矩形 18">
            <a:extLst>
              <a:ext uri="{FF2B5EF4-FFF2-40B4-BE49-F238E27FC236}">
                <a16:creationId xmlns:a16="http://schemas.microsoft.com/office/drawing/2014/main" id="{A39717AF-AE8D-AA41-72AD-BC87A10E5639}"/>
              </a:ext>
            </a:extLst>
          </p:cNvPr>
          <p:cNvSpPr/>
          <p:nvPr/>
        </p:nvSpPr>
        <p:spPr>
          <a:xfrm>
            <a:off x="1330745" y="2130117"/>
            <a:ext cx="973049" cy="399892"/>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普悠瑪數據</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(326_data.csv)</a:t>
            </a:r>
            <a:endPar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0" name="矩形 19">
            <a:extLst>
              <a:ext uri="{FF2B5EF4-FFF2-40B4-BE49-F238E27FC236}">
                <a16:creationId xmlns:a16="http://schemas.microsoft.com/office/drawing/2014/main" id="{DA1D95E1-0F2B-37B3-24A6-F6A5DADB7128}"/>
              </a:ext>
            </a:extLst>
          </p:cNvPr>
          <p:cNvSpPr/>
          <p:nvPr/>
        </p:nvSpPr>
        <p:spPr>
          <a:xfrm>
            <a:off x="2468542" y="2130117"/>
            <a:ext cx="973049" cy="399892"/>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區間車數據</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(3228_data.csv)</a:t>
            </a:r>
            <a:endPar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7" name="矩形 26">
            <a:extLst>
              <a:ext uri="{FF2B5EF4-FFF2-40B4-BE49-F238E27FC236}">
                <a16:creationId xmlns:a16="http://schemas.microsoft.com/office/drawing/2014/main" id="{1CA5CD6B-C100-A001-3B00-BB3336D2814A}"/>
              </a:ext>
            </a:extLst>
          </p:cNvPr>
          <p:cNvSpPr/>
          <p:nvPr/>
        </p:nvSpPr>
        <p:spPr>
          <a:xfrm>
            <a:off x="1012348" y="3737049"/>
            <a:ext cx="599736" cy="174580"/>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資料提供</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8" name="矩形 27">
            <a:extLst>
              <a:ext uri="{FF2B5EF4-FFF2-40B4-BE49-F238E27FC236}">
                <a16:creationId xmlns:a16="http://schemas.microsoft.com/office/drawing/2014/main" id="{6FC1B880-E8A1-B24A-0445-3686CC969C3B}"/>
              </a:ext>
            </a:extLst>
          </p:cNvPr>
          <p:cNvSpPr/>
          <p:nvPr/>
        </p:nvSpPr>
        <p:spPr>
          <a:xfrm>
            <a:off x="2003926" y="3737049"/>
            <a:ext cx="599736" cy="174580"/>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資料調用</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3" name="矩形 32">
            <a:extLst>
              <a:ext uri="{FF2B5EF4-FFF2-40B4-BE49-F238E27FC236}">
                <a16:creationId xmlns:a16="http://schemas.microsoft.com/office/drawing/2014/main" id="{E22FC64D-F563-A675-4624-E789A0CE979E}"/>
              </a:ext>
            </a:extLst>
          </p:cNvPr>
          <p:cNvSpPr/>
          <p:nvPr/>
        </p:nvSpPr>
        <p:spPr>
          <a:xfrm>
            <a:off x="2651818" y="2978242"/>
            <a:ext cx="599736" cy="174580"/>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指定路徑</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4" name="矩形 33">
            <a:extLst>
              <a:ext uri="{FF2B5EF4-FFF2-40B4-BE49-F238E27FC236}">
                <a16:creationId xmlns:a16="http://schemas.microsoft.com/office/drawing/2014/main" id="{CF8DF782-1673-A3C8-3263-4A271EFD49C2}"/>
              </a:ext>
            </a:extLst>
          </p:cNvPr>
          <p:cNvSpPr/>
          <p:nvPr/>
        </p:nvSpPr>
        <p:spPr>
          <a:xfrm>
            <a:off x="2508570" y="4794300"/>
            <a:ext cx="973049" cy="185284"/>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附掛於對應物件</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7" name="箭號: 向下 36">
            <a:extLst>
              <a:ext uri="{FF2B5EF4-FFF2-40B4-BE49-F238E27FC236}">
                <a16:creationId xmlns:a16="http://schemas.microsoft.com/office/drawing/2014/main" id="{7DE59434-7E46-E928-39B5-5C7D390CFCF8}"/>
              </a:ext>
            </a:extLst>
          </p:cNvPr>
          <p:cNvSpPr/>
          <p:nvPr/>
        </p:nvSpPr>
        <p:spPr>
          <a:xfrm>
            <a:off x="1738967" y="2571750"/>
            <a:ext cx="194115" cy="222165"/>
          </a:xfrm>
          <a:prstGeom prst="downArrow">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AB5D6D60-0C81-3987-21A0-A592DCFDB30D}"/>
              </a:ext>
            </a:extLst>
          </p:cNvPr>
          <p:cNvSpPr txBox="1"/>
          <p:nvPr/>
        </p:nvSpPr>
        <p:spPr>
          <a:xfrm>
            <a:off x="216711" y="1309577"/>
            <a:ext cx="2087083" cy="370230"/>
          </a:xfrm>
          <a:prstGeom prst="rect">
            <a:avLst/>
          </a:prstGeom>
          <a:no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C7D3E6"/>
              </a:buClr>
              <a:buSzPts val="2400"/>
              <a:buFont typeface="Roboto Condensed Light"/>
              <a:buNone/>
              <a:tabLst/>
              <a:defRPr/>
            </a:pPr>
            <a:r>
              <a:rPr kumimoji="0" lang="zh-TW" altLang="en-US"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rPr>
              <a:t>串接數據</a:t>
            </a:r>
            <a:endParaRPr kumimoji="0" lang="en-US" altLang="zh-TW"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endParaRPr>
          </a:p>
        </p:txBody>
      </p:sp>
      <p:pic>
        <p:nvPicPr>
          <p:cNvPr id="2050" name="Picture 2">
            <a:extLst>
              <a:ext uri="{FF2B5EF4-FFF2-40B4-BE49-F238E27FC236}">
                <a16:creationId xmlns:a16="http://schemas.microsoft.com/office/drawing/2014/main" id="{74FB7229-9E86-98A7-0B86-FFCE9AB482E3}"/>
              </a:ext>
            </a:extLst>
          </p:cNvPr>
          <p:cNvPicPr>
            <a:picLocks noChangeAspect="1" noChangeArrowheads="1"/>
          </p:cNvPicPr>
          <p:nvPr/>
        </p:nvPicPr>
        <p:blipFill>
          <a:blip r:embed="rId12">
            <a:duotone>
              <a:prstClr val="black"/>
              <a:srgbClr val="00B050">
                <a:tint val="45000"/>
                <a:satMod val="400000"/>
              </a:srgbClr>
            </a:duotone>
            <a:extLst>
              <a:ext uri="{BEBA8EAE-BF5A-486C-A8C5-ECC9F3942E4B}">
                <a14:imgProps xmlns:a14="http://schemas.microsoft.com/office/drawing/2010/main">
                  <a14:imgLayer r:embed="rId13">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693882" y="1671767"/>
            <a:ext cx="515608" cy="5156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E6CCC36-2586-CDBD-BA17-8B802124C460}"/>
              </a:ext>
            </a:extLst>
          </p:cNvPr>
          <p:cNvPicPr>
            <a:picLocks noChangeAspect="1" noChangeArrowheads="1"/>
          </p:cNvPicPr>
          <p:nvPr/>
        </p:nvPicPr>
        <p:blipFill>
          <a:blip r:embed="rId12">
            <a:duotone>
              <a:prstClr val="black"/>
              <a:srgbClr val="00B050">
                <a:tint val="45000"/>
                <a:satMod val="400000"/>
              </a:srgbClr>
            </a:duotone>
            <a:extLst>
              <a:ext uri="{BEBA8EAE-BF5A-486C-A8C5-ECC9F3942E4B}">
                <a14:imgProps xmlns:a14="http://schemas.microsoft.com/office/drawing/2010/main">
                  <a14:imgLayer r:embed="rId13">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7464" y="1671767"/>
            <a:ext cx="515608" cy="51560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19CDA115-2FDD-E846-D4A6-7E3A9B7E711A}"/>
              </a:ext>
            </a:extLst>
          </p:cNvPr>
          <p:cNvPicPr>
            <a:picLocks noChangeAspect="1" noChangeArrowheads="1"/>
          </p:cNvPicPr>
          <p:nvPr/>
        </p:nvPicPr>
        <p:blipFill>
          <a:blip r:embed="rId12">
            <a:duotone>
              <a:prstClr val="black"/>
              <a:srgbClr val="00B050">
                <a:tint val="45000"/>
                <a:satMod val="400000"/>
              </a:srgbClr>
            </a:duotone>
            <a:extLst>
              <a:ext uri="{BEBA8EAE-BF5A-486C-A8C5-ECC9F3942E4B}">
                <a14:imgProps xmlns:a14="http://schemas.microsoft.com/office/drawing/2010/main">
                  <a14:imgLayer r:embed="rId13">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4663" y="1671767"/>
            <a:ext cx="515608" cy="515608"/>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群組 48">
            <a:extLst>
              <a:ext uri="{FF2B5EF4-FFF2-40B4-BE49-F238E27FC236}">
                <a16:creationId xmlns:a16="http://schemas.microsoft.com/office/drawing/2014/main" id="{7DAA142E-E39E-417C-9956-24B5726850A6}"/>
              </a:ext>
            </a:extLst>
          </p:cNvPr>
          <p:cNvGrpSpPr/>
          <p:nvPr/>
        </p:nvGrpSpPr>
        <p:grpSpPr>
          <a:xfrm>
            <a:off x="1241670" y="4181373"/>
            <a:ext cx="1188707" cy="849442"/>
            <a:chOff x="4104958" y="3819726"/>
            <a:chExt cx="1584642" cy="1132374"/>
          </a:xfrm>
        </p:grpSpPr>
        <p:sp>
          <p:nvSpPr>
            <p:cNvPr id="48" name="矩形 47">
              <a:extLst>
                <a:ext uri="{FF2B5EF4-FFF2-40B4-BE49-F238E27FC236}">
                  <a16:creationId xmlns:a16="http://schemas.microsoft.com/office/drawing/2014/main" id="{4B30EAE4-AA6C-E8DF-62A1-43E18AA3C940}"/>
                </a:ext>
              </a:extLst>
            </p:cNvPr>
            <p:cNvSpPr/>
            <p:nvPr/>
          </p:nvSpPr>
          <p:spPr>
            <a:xfrm>
              <a:off x="4104958" y="3819726"/>
              <a:ext cx="1584642" cy="1132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516AA09A-0107-7933-76E8-176FB4E6CD17}"/>
                </a:ext>
              </a:extLst>
            </p:cNvPr>
            <p:cNvPicPr>
              <a:picLocks noChangeAspect="1"/>
            </p:cNvPicPr>
            <p:nvPr/>
          </p:nvPicPr>
          <p:blipFill>
            <a:blip r:embed="rId14"/>
            <a:stretch>
              <a:fillRect/>
            </a:stretch>
          </p:blipFill>
          <p:spPr>
            <a:xfrm>
              <a:off x="4221764" y="3860031"/>
              <a:ext cx="1351029" cy="489166"/>
            </a:xfrm>
            <a:prstGeom prst="rect">
              <a:avLst/>
            </a:prstGeom>
          </p:spPr>
        </p:pic>
        <p:pic>
          <p:nvPicPr>
            <p:cNvPr id="46" name="圖片 45">
              <a:extLst>
                <a:ext uri="{FF2B5EF4-FFF2-40B4-BE49-F238E27FC236}">
                  <a16:creationId xmlns:a16="http://schemas.microsoft.com/office/drawing/2014/main" id="{753F8A66-BACB-A791-324E-8AB35C791998}"/>
                </a:ext>
              </a:extLst>
            </p:cNvPr>
            <p:cNvPicPr>
              <a:picLocks noChangeAspect="1"/>
            </p:cNvPicPr>
            <p:nvPr/>
          </p:nvPicPr>
          <p:blipFill>
            <a:blip r:embed="rId15"/>
            <a:stretch>
              <a:fillRect/>
            </a:stretch>
          </p:blipFill>
          <p:spPr>
            <a:xfrm>
              <a:off x="4857773" y="4387786"/>
              <a:ext cx="457200" cy="457200"/>
            </a:xfrm>
            <a:prstGeom prst="rect">
              <a:avLst/>
            </a:prstGeom>
            <a:ln w="38100">
              <a:solidFill>
                <a:schemeClr val="tx1"/>
              </a:solidFill>
            </a:ln>
          </p:spPr>
        </p:pic>
      </p:grpSp>
      <p:pic>
        <p:nvPicPr>
          <p:cNvPr id="50" name="圖片 49">
            <a:extLst>
              <a:ext uri="{FF2B5EF4-FFF2-40B4-BE49-F238E27FC236}">
                <a16:creationId xmlns:a16="http://schemas.microsoft.com/office/drawing/2014/main" id="{41AB9BB7-C438-4755-83D2-54B7BEE93B57}"/>
              </a:ext>
            </a:extLst>
          </p:cNvPr>
          <p:cNvPicPr>
            <a:picLocks noChangeAspect="1"/>
          </p:cNvPicPr>
          <p:nvPr/>
        </p:nvPicPr>
        <p:blipFill>
          <a:blip r:embed="rId16">
            <a:duotone>
              <a:prstClr val="black"/>
              <a:srgbClr val="CC66FF">
                <a:tint val="45000"/>
                <a:satMod val="400000"/>
              </a:srgbClr>
            </a:duotone>
            <a:extLst>
              <a:ext uri="{BEBA8EAE-BF5A-486C-A8C5-ECC9F3942E4B}">
                <a14:imgProps xmlns:a14="http://schemas.microsoft.com/office/drawing/2010/main">
                  <a14:imgLayer r:embed="rId17">
                    <a14:imgEffect>
                      <a14:artisticPhotocopy/>
                    </a14:imgEffect>
                    <a14:imgEffect>
                      <a14:saturation sat="0"/>
                    </a14:imgEffect>
                  </a14:imgLayer>
                </a14:imgProps>
              </a:ext>
            </a:extLst>
          </a:blip>
          <a:stretch>
            <a:fillRect/>
          </a:stretch>
        </p:blipFill>
        <p:spPr>
          <a:xfrm>
            <a:off x="3110833" y="3489430"/>
            <a:ext cx="607287" cy="607287"/>
          </a:xfrm>
          <a:prstGeom prst="rect">
            <a:avLst/>
          </a:prstGeom>
        </p:spPr>
      </p:pic>
      <p:cxnSp>
        <p:nvCxnSpPr>
          <p:cNvPr id="47" name="接點: 肘形 46">
            <a:extLst>
              <a:ext uri="{FF2B5EF4-FFF2-40B4-BE49-F238E27FC236}">
                <a16:creationId xmlns:a16="http://schemas.microsoft.com/office/drawing/2014/main" id="{6A6CE3D5-3A1C-74FE-ECF8-CC9CDEACDC7A}"/>
              </a:ext>
            </a:extLst>
          </p:cNvPr>
          <p:cNvCxnSpPr>
            <a:cxnSpLocks/>
          </p:cNvCxnSpPr>
          <p:nvPr/>
        </p:nvCxnSpPr>
        <p:spPr>
          <a:xfrm rot="5400000">
            <a:off x="2561675" y="3898450"/>
            <a:ext cx="517379" cy="1188706"/>
          </a:xfrm>
          <a:prstGeom prst="bentConnector2">
            <a:avLst/>
          </a:prstGeom>
          <a:ln w="38100">
            <a:headEnd w="lg" len="lg"/>
            <a:tailEnd type="triangle"/>
          </a:ln>
        </p:spPr>
        <p:style>
          <a:lnRef idx="1">
            <a:schemeClr val="accent3"/>
          </a:lnRef>
          <a:fillRef idx="0">
            <a:schemeClr val="accent3"/>
          </a:fillRef>
          <a:effectRef idx="0">
            <a:schemeClr val="accent3"/>
          </a:effectRef>
          <a:fontRef idx="minor">
            <a:schemeClr val="tx1"/>
          </a:fontRef>
        </p:style>
      </p:cxnSp>
      <p:sp>
        <p:nvSpPr>
          <p:cNvPr id="54" name="箭號: 向下 53">
            <a:extLst>
              <a:ext uri="{FF2B5EF4-FFF2-40B4-BE49-F238E27FC236}">
                <a16:creationId xmlns:a16="http://schemas.microsoft.com/office/drawing/2014/main" id="{31F9C117-1F85-838F-3482-6FA50C0A8245}"/>
              </a:ext>
            </a:extLst>
          </p:cNvPr>
          <p:cNvSpPr/>
          <p:nvPr/>
        </p:nvSpPr>
        <p:spPr>
          <a:xfrm rot="2443425">
            <a:off x="2465071" y="2571748"/>
            <a:ext cx="194115" cy="222165"/>
          </a:xfrm>
          <a:prstGeom prst="downArrow">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6" name="箭號: 向下 55">
            <a:extLst>
              <a:ext uri="{FF2B5EF4-FFF2-40B4-BE49-F238E27FC236}">
                <a16:creationId xmlns:a16="http://schemas.microsoft.com/office/drawing/2014/main" id="{4D6D7583-D186-41FB-3456-4D87C6824FBF}"/>
              </a:ext>
            </a:extLst>
          </p:cNvPr>
          <p:cNvSpPr/>
          <p:nvPr/>
        </p:nvSpPr>
        <p:spPr>
          <a:xfrm rot="19156575" flipH="1">
            <a:off x="1045288" y="2571749"/>
            <a:ext cx="194115" cy="222165"/>
          </a:xfrm>
          <a:prstGeom prst="downArrow">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7" name="箭號: 向下 56">
            <a:extLst>
              <a:ext uri="{FF2B5EF4-FFF2-40B4-BE49-F238E27FC236}">
                <a16:creationId xmlns:a16="http://schemas.microsoft.com/office/drawing/2014/main" id="{594760DF-222C-2E16-2FF2-28FE99B7F41D}"/>
              </a:ext>
            </a:extLst>
          </p:cNvPr>
          <p:cNvSpPr/>
          <p:nvPr/>
        </p:nvSpPr>
        <p:spPr>
          <a:xfrm>
            <a:off x="1637099" y="3641511"/>
            <a:ext cx="198924" cy="325154"/>
          </a:xfrm>
          <a:prstGeom prst="downArrow">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8" name="箭號: 向下 57">
            <a:extLst>
              <a:ext uri="{FF2B5EF4-FFF2-40B4-BE49-F238E27FC236}">
                <a16:creationId xmlns:a16="http://schemas.microsoft.com/office/drawing/2014/main" id="{0DD18368-AE39-8CE9-9ADC-9C2E97F3A0E5}"/>
              </a:ext>
            </a:extLst>
          </p:cNvPr>
          <p:cNvSpPr/>
          <p:nvPr/>
        </p:nvSpPr>
        <p:spPr>
          <a:xfrm flipV="1">
            <a:off x="1865268" y="3641511"/>
            <a:ext cx="198924" cy="325154"/>
          </a:xfrm>
          <a:prstGeom prst="downArrow">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9" name="接點: 肘形 58">
            <a:extLst>
              <a:ext uri="{FF2B5EF4-FFF2-40B4-BE49-F238E27FC236}">
                <a16:creationId xmlns:a16="http://schemas.microsoft.com/office/drawing/2014/main" id="{D5F31907-3B8B-2243-57AC-E347FDA7B80F}"/>
              </a:ext>
            </a:extLst>
          </p:cNvPr>
          <p:cNvCxnSpPr>
            <a:cxnSpLocks/>
            <a:stCxn id="50" idx="0"/>
          </p:cNvCxnSpPr>
          <p:nvPr/>
        </p:nvCxnSpPr>
        <p:spPr>
          <a:xfrm rot="16200000" flipV="1">
            <a:off x="2677661" y="2752613"/>
            <a:ext cx="285171" cy="1188463"/>
          </a:xfrm>
          <a:prstGeom prst="bentConnector2">
            <a:avLst/>
          </a:prstGeom>
          <a:ln w="38100">
            <a:headEnd w="lg" len="lg"/>
            <a:tailEnd type="triangle"/>
          </a:ln>
        </p:spPr>
        <p:style>
          <a:lnRef idx="1">
            <a:schemeClr val="accent3"/>
          </a:lnRef>
          <a:fillRef idx="0">
            <a:schemeClr val="accent3"/>
          </a:fillRef>
          <a:effectRef idx="0">
            <a:schemeClr val="accent3"/>
          </a:effectRef>
          <a:fontRef idx="minor">
            <a:schemeClr val="tx1"/>
          </a:fontRef>
        </p:style>
      </p:cxnSp>
      <p:pic>
        <p:nvPicPr>
          <p:cNvPr id="61" name="圖片 60" descr="一張含有 文字, 容器, 盒子, 名片 的圖片&#10;&#10;自動產生的描述">
            <a:extLst>
              <a:ext uri="{FF2B5EF4-FFF2-40B4-BE49-F238E27FC236}">
                <a16:creationId xmlns:a16="http://schemas.microsoft.com/office/drawing/2014/main" id="{D5594ABE-AB0C-70DA-AB76-0D1C9A8CE365}"/>
              </a:ext>
            </a:extLst>
          </p:cNvPr>
          <p:cNvPicPr>
            <a:picLocks noChangeAspect="1"/>
          </p:cNvPicPr>
          <p:nvPr/>
        </p:nvPicPr>
        <p:blipFill rotWithShape="1">
          <a:blip r:embed="rId18"/>
          <a:srcRect b="9957"/>
          <a:stretch/>
        </p:blipFill>
        <p:spPr>
          <a:xfrm>
            <a:off x="4382881" y="1220389"/>
            <a:ext cx="2639060" cy="1573526"/>
          </a:xfrm>
          <a:prstGeom prst="rect">
            <a:avLst/>
          </a:prstGeom>
        </p:spPr>
      </p:pic>
      <p:pic>
        <p:nvPicPr>
          <p:cNvPr id="62" name="圖片 61">
            <a:extLst>
              <a:ext uri="{FF2B5EF4-FFF2-40B4-BE49-F238E27FC236}">
                <a16:creationId xmlns:a16="http://schemas.microsoft.com/office/drawing/2014/main" id="{07753676-6D5E-7733-46A1-5CB115BC6D99}"/>
              </a:ext>
            </a:extLst>
          </p:cNvPr>
          <p:cNvPicPr>
            <a:picLocks noChangeAspect="1"/>
          </p:cNvPicPr>
          <p:nvPr/>
        </p:nvPicPr>
        <p:blipFill>
          <a:blip r:embed="rId19"/>
          <a:stretch>
            <a:fillRect/>
          </a:stretch>
        </p:blipFill>
        <p:spPr>
          <a:xfrm>
            <a:off x="4382881" y="2909280"/>
            <a:ext cx="3872865" cy="2121535"/>
          </a:xfrm>
          <a:prstGeom prst="rect">
            <a:avLst/>
          </a:prstGeom>
          <a:ln w="3175">
            <a:solidFill>
              <a:schemeClr val="tx1"/>
            </a:solidFill>
          </a:ln>
        </p:spPr>
      </p:pic>
    </p:spTree>
    <p:extLst>
      <p:ext uri="{BB962C8B-B14F-4D97-AF65-F5344CB8AC3E}">
        <p14:creationId xmlns:p14="http://schemas.microsoft.com/office/powerpoint/2010/main" val="241570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6D37C51-5DDA-45B3-AA2F-951951006150}"/>
              </a:ext>
            </a:extLst>
          </p:cNvPr>
          <p:cNvSpPr>
            <a:spLocks noGrp="1"/>
          </p:cNvSpPr>
          <p:nvPr>
            <p:ph type="sldNum" idx="4294967295"/>
          </p:nvPr>
        </p:nvSpPr>
        <p:spPr>
          <a:xfrm>
            <a:off x="7656513" y="4637088"/>
            <a:ext cx="1487487" cy="314325"/>
          </a:xfrm>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3" name="20210727_140109">
            <a:hlinkClick r:id="" action="ppaction://media"/>
            <a:extLst>
              <a:ext uri="{FF2B5EF4-FFF2-40B4-BE49-F238E27FC236}">
                <a16:creationId xmlns:a16="http://schemas.microsoft.com/office/drawing/2014/main" id="{A3D5A628-F2BF-4D14-AD54-BB92665A2A23}"/>
              </a:ext>
            </a:extLst>
          </p:cNvPr>
          <p:cNvPicPr>
            <a:picLocks noChangeAspect="1"/>
          </p:cNvPicPr>
          <p:nvPr>
            <a:videoFile r:link="rId1"/>
            <p:extLst>
              <p:ext uri="{DAA4B4D4-6D71-4841-9C94-3DE7FCFB9230}">
                <p14:media xmlns:p14="http://schemas.microsoft.com/office/powerpoint/2010/main" r:embed="rId2">
                  <p14:trim st="4318"/>
                </p14:media>
              </p:ext>
            </p:extLst>
          </p:nvPr>
        </p:nvPicPr>
        <p:blipFill>
          <a:blip r:embed="rId5"/>
          <a:stretch>
            <a:fillRect/>
          </a:stretch>
        </p:blipFill>
        <p:spPr>
          <a:xfrm>
            <a:off x="0" y="95700"/>
            <a:ext cx="9142337" cy="49521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7679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r>
              <a:rPr lang="zh-TW" altLang="en-US" sz="2800" b="1" dirty="0">
                <a:latin typeface="微軟正黑體" panose="020B0604030504040204" pitchFamily="34" charset="-120"/>
                <a:ea typeface="微軟正黑體" panose="020B0604030504040204" pitchFamily="34" charset="-120"/>
                <a:cs typeface="+mn-cs"/>
              </a:rPr>
              <a:t>狀態註記</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261610"/>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互動平台應用</a:t>
            </a:r>
          </a:p>
        </p:txBody>
      </p:sp>
      <p:pic>
        <p:nvPicPr>
          <p:cNvPr id="11" name="圖片 10">
            <a:extLst>
              <a:ext uri="{FF2B5EF4-FFF2-40B4-BE49-F238E27FC236}">
                <a16:creationId xmlns:a16="http://schemas.microsoft.com/office/drawing/2014/main" id="{E2AEA083-CF08-BA42-BF0F-3B9A30C49361}"/>
              </a:ext>
            </a:extLst>
          </p:cNvPr>
          <p:cNvPicPr>
            <a:picLocks noChangeAspect="1"/>
          </p:cNvPicPr>
          <p:nvPr/>
        </p:nvPicPr>
        <p:blipFill>
          <a:blip r:embed="rId8"/>
          <a:stretch>
            <a:fillRect/>
          </a:stretch>
        </p:blipFill>
        <p:spPr>
          <a:xfrm>
            <a:off x="4966568" y="1342367"/>
            <a:ext cx="3222370" cy="1987230"/>
          </a:xfrm>
          <a:prstGeom prst="rect">
            <a:avLst/>
          </a:prstGeom>
        </p:spPr>
      </p:pic>
      <p:sp>
        <p:nvSpPr>
          <p:cNvPr id="22" name="矩形 21">
            <a:extLst>
              <a:ext uri="{FF2B5EF4-FFF2-40B4-BE49-F238E27FC236}">
                <a16:creationId xmlns:a16="http://schemas.microsoft.com/office/drawing/2014/main" id="{14D4E5EC-B1BC-819C-D8CF-0DEE682160EA}"/>
              </a:ext>
            </a:extLst>
          </p:cNvPr>
          <p:cNvSpPr/>
          <p:nvPr/>
        </p:nvSpPr>
        <p:spPr>
          <a:xfrm>
            <a:off x="-1248888" y="5964750"/>
            <a:ext cx="2155667" cy="1203766"/>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1E48F893-71A0-7A2A-F158-24EE461F1167}"/>
              </a:ext>
            </a:extLst>
          </p:cNvPr>
          <p:cNvSpPr txBox="1"/>
          <p:nvPr/>
        </p:nvSpPr>
        <p:spPr>
          <a:xfrm>
            <a:off x="-1235304" y="7578975"/>
            <a:ext cx="1049832" cy="523220"/>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TW" altLang="en-US" sz="1400" dirty="0">
                <a:latin typeface="標楷體" panose="03000509000000000000" pitchFamily="65" charset="-120"/>
                <a:ea typeface="標楷體" panose="03000509000000000000" pitchFamily="65" charset="-120"/>
              </a:rPr>
              <a:t>同步更新狀態摘要</a:t>
            </a:r>
          </a:p>
        </p:txBody>
      </p:sp>
      <p:cxnSp>
        <p:nvCxnSpPr>
          <p:cNvPr id="24" name="接點: 肘形 23">
            <a:extLst>
              <a:ext uri="{FF2B5EF4-FFF2-40B4-BE49-F238E27FC236}">
                <a16:creationId xmlns:a16="http://schemas.microsoft.com/office/drawing/2014/main" id="{D1CD8621-9B3F-6124-8A95-243C5DB77B8D}"/>
              </a:ext>
            </a:extLst>
          </p:cNvPr>
          <p:cNvCxnSpPr/>
          <p:nvPr/>
        </p:nvCxnSpPr>
        <p:spPr>
          <a:xfrm rot="5400000" flipH="1" flipV="1">
            <a:off x="-295534" y="6970967"/>
            <a:ext cx="1000820" cy="701903"/>
          </a:xfrm>
          <a:prstGeom prst="bentConnector3">
            <a:avLst>
              <a:gd name="adj1" fmla="val -1774"/>
            </a:avLst>
          </a:prstGeom>
          <a:ln w="28575">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7" name="圖片 26">
            <a:extLst>
              <a:ext uri="{FF2B5EF4-FFF2-40B4-BE49-F238E27FC236}">
                <a16:creationId xmlns:a16="http://schemas.microsoft.com/office/drawing/2014/main" id="{3588728D-6208-0837-8671-986C62C2D104}"/>
              </a:ext>
            </a:extLst>
          </p:cNvPr>
          <p:cNvPicPr>
            <a:picLocks noChangeAspect="1"/>
          </p:cNvPicPr>
          <p:nvPr/>
        </p:nvPicPr>
        <p:blipFill rotWithShape="1">
          <a:blip r:embed="rId9"/>
          <a:srcRect r="10834" b="19009"/>
          <a:stretch/>
        </p:blipFill>
        <p:spPr>
          <a:xfrm>
            <a:off x="4966568" y="3692106"/>
            <a:ext cx="4177432" cy="687437"/>
          </a:xfrm>
          <a:prstGeom prst="rect">
            <a:avLst/>
          </a:prstGeom>
        </p:spPr>
      </p:pic>
      <p:sp>
        <p:nvSpPr>
          <p:cNvPr id="28" name="Google Shape;237;p16">
            <a:extLst>
              <a:ext uri="{FF2B5EF4-FFF2-40B4-BE49-F238E27FC236}">
                <a16:creationId xmlns:a16="http://schemas.microsoft.com/office/drawing/2014/main" id="{4321F573-25CA-A66A-1246-C3FB3DD4C0EA}"/>
              </a:ext>
            </a:extLst>
          </p:cNvPr>
          <p:cNvSpPr txBox="1">
            <a:spLocks noGrp="1"/>
          </p:cNvSpPr>
          <p:nvPr>
            <p:ph type="body" idx="1"/>
          </p:nvPr>
        </p:nvSpPr>
        <p:spPr>
          <a:xfrm>
            <a:off x="75659" y="1424483"/>
            <a:ext cx="1514589" cy="315600"/>
          </a:xfrm>
          <a:prstGeom prst="rect">
            <a:avLst/>
          </a:prstGeom>
          <a:gradFill>
            <a:gsLst>
              <a:gs pos="0">
                <a:srgbClr val="92D050"/>
              </a:gs>
              <a:gs pos="65300">
                <a:srgbClr val="D9EFC2"/>
              </a:gs>
              <a:gs pos="100000">
                <a:schemeClr val="bg1"/>
              </a:gs>
              <a:gs pos="100000">
                <a:schemeClr val="accent1">
                  <a:lumMod val="45000"/>
                  <a:lumOff val="55000"/>
                </a:schemeClr>
              </a:gs>
              <a:gs pos="100000">
                <a:schemeClr val="bg1"/>
              </a:gs>
            </a:gsLst>
            <a:lin ang="0" scaled="0"/>
          </a:gradFill>
        </p:spPr>
        <p:txBody>
          <a:bodyPr spcFirstLastPara="1" wrap="square" lIns="91425" tIns="91425" rIns="91425" bIns="91425" anchor="ctr" anchorCtr="0">
            <a:noAutofit/>
          </a:bodyPr>
          <a:lstStyle/>
          <a:p>
            <a:pPr marL="0" lvl="0" indent="0" algn="l" rtl="0">
              <a:lnSpc>
                <a:spcPct val="125000"/>
              </a:lnSpc>
              <a:buSzPct val="100000"/>
              <a:buNone/>
            </a:pPr>
            <a:r>
              <a:rPr lang="zh-TW" altLang="en-US" sz="1600" dirty="0"/>
              <a:t>狀態輸入頁面</a:t>
            </a:r>
            <a:endParaRPr lang="en-US" altLang="zh-TW" dirty="0"/>
          </a:p>
        </p:txBody>
      </p:sp>
      <p:sp>
        <p:nvSpPr>
          <p:cNvPr id="31" name="文字方塊 30">
            <a:extLst>
              <a:ext uri="{FF2B5EF4-FFF2-40B4-BE49-F238E27FC236}">
                <a16:creationId xmlns:a16="http://schemas.microsoft.com/office/drawing/2014/main" id="{BD2FBA1C-38FF-8A81-7569-1A6A94A5ABAB}"/>
              </a:ext>
            </a:extLst>
          </p:cNvPr>
          <p:cNvSpPr txBox="1"/>
          <p:nvPr/>
        </p:nvSpPr>
        <p:spPr>
          <a:xfrm>
            <a:off x="-1501140" y="1175566"/>
            <a:ext cx="322082" cy="252866"/>
          </a:xfrm>
          <a:prstGeom prst="rect">
            <a:avLst/>
          </a:prstGeom>
          <a:noFill/>
        </p:spPr>
        <p:txBody>
          <a:bodyPr wrap="square" rtlCol="0">
            <a:spAutoFit/>
          </a:bodyPr>
          <a:lstStyle/>
          <a:p>
            <a:r>
              <a:rPr lang="en-US" altLang="zh-TW" sz="1050" dirty="0">
                <a:latin typeface="Times New Roman" panose="02020603050405020304" pitchFamily="18" charset="0"/>
                <a:cs typeface="Times New Roman" panose="02020603050405020304" pitchFamily="18" charset="0"/>
              </a:rPr>
              <a:t>2a</a:t>
            </a:r>
            <a:endParaRPr lang="zh-TW" altLang="en-US" sz="1050" dirty="0">
              <a:latin typeface="Times New Roman" panose="02020603050405020304" pitchFamily="18" charset="0"/>
              <a:cs typeface="Times New Roman" panose="02020603050405020304" pitchFamily="18" charset="0"/>
            </a:endParaRPr>
          </a:p>
        </p:txBody>
      </p:sp>
      <p:sp>
        <p:nvSpPr>
          <p:cNvPr id="32" name="流程圖: 接點 31">
            <a:extLst>
              <a:ext uri="{FF2B5EF4-FFF2-40B4-BE49-F238E27FC236}">
                <a16:creationId xmlns:a16="http://schemas.microsoft.com/office/drawing/2014/main" id="{6EA055E2-0EAE-E0E1-D056-17E298D8734A}"/>
              </a:ext>
            </a:extLst>
          </p:cNvPr>
          <p:cNvSpPr/>
          <p:nvPr/>
        </p:nvSpPr>
        <p:spPr>
          <a:xfrm>
            <a:off x="-2184156" y="4216463"/>
            <a:ext cx="228090" cy="228090"/>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3</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grpSp>
        <p:nvGrpSpPr>
          <p:cNvPr id="3" name="群組 2">
            <a:extLst>
              <a:ext uri="{FF2B5EF4-FFF2-40B4-BE49-F238E27FC236}">
                <a16:creationId xmlns:a16="http://schemas.microsoft.com/office/drawing/2014/main" id="{8836D8EE-6840-76D6-83FB-23E7F81E3AAB}"/>
              </a:ext>
            </a:extLst>
          </p:cNvPr>
          <p:cNvGrpSpPr/>
          <p:nvPr/>
        </p:nvGrpSpPr>
        <p:grpSpPr>
          <a:xfrm>
            <a:off x="79215" y="1839484"/>
            <a:ext cx="4684971" cy="2129124"/>
            <a:chOff x="326207" y="1713643"/>
            <a:chExt cx="4848168" cy="2203290"/>
          </a:xfrm>
        </p:grpSpPr>
        <p:sp>
          <p:nvSpPr>
            <p:cNvPr id="36" name="流程圖: 接點 35">
              <a:extLst>
                <a:ext uri="{FF2B5EF4-FFF2-40B4-BE49-F238E27FC236}">
                  <a16:creationId xmlns:a16="http://schemas.microsoft.com/office/drawing/2014/main" id="{B1616955-6C37-1009-EF25-DD1C59739C2B}"/>
                </a:ext>
              </a:extLst>
            </p:cNvPr>
            <p:cNvSpPr/>
            <p:nvPr/>
          </p:nvSpPr>
          <p:spPr>
            <a:xfrm>
              <a:off x="3878689" y="3676730"/>
              <a:ext cx="228090" cy="228090"/>
            </a:xfrm>
            <a:prstGeom prst="flowChartConnector">
              <a:avLst/>
            </a:prstGeom>
            <a:solidFill>
              <a:schemeClr val="accent6">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200" dirty="0">
                <a:solidFill>
                  <a:schemeClr val="tx1"/>
                </a:solidFill>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4F75C545-CD23-14D8-AEFA-1B1B9414F896}"/>
                </a:ext>
              </a:extLst>
            </p:cNvPr>
            <p:cNvPicPr>
              <a:picLocks noChangeAspect="1"/>
            </p:cNvPicPr>
            <p:nvPr/>
          </p:nvPicPr>
          <p:blipFill>
            <a:blip r:embed="rId10"/>
            <a:stretch>
              <a:fillRect/>
            </a:stretch>
          </p:blipFill>
          <p:spPr>
            <a:xfrm>
              <a:off x="326207" y="1713643"/>
              <a:ext cx="4721421" cy="1929985"/>
            </a:xfrm>
            <a:prstGeom prst="rect">
              <a:avLst/>
            </a:prstGeom>
            <a:ln>
              <a:solidFill>
                <a:srgbClr val="00B050"/>
              </a:solidFill>
            </a:ln>
          </p:spPr>
        </p:pic>
        <p:sp>
          <p:nvSpPr>
            <p:cNvPr id="21" name="文字方塊 20">
              <a:extLst>
                <a:ext uri="{FF2B5EF4-FFF2-40B4-BE49-F238E27FC236}">
                  <a16:creationId xmlns:a16="http://schemas.microsoft.com/office/drawing/2014/main" id="{7CB27C96-3027-A695-6B41-B8F1F1B5197A}"/>
                </a:ext>
              </a:extLst>
            </p:cNvPr>
            <p:cNvSpPr txBox="1"/>
            <p:nvPr/>
          </p:nvSpPr>
          <p:spPr>
            <a:xfrm>
              <a:off x="4166623" y="2005186"/>
              <a:ext cx="1007752" cy="246221"/>
            </a:xfrm>
            <a:prstGeom prst="rect">
              <a:avLst/>
            </a:prstGeom>
            <a:solidFill>
              <a:schemeClr val="bg1"/>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marR="0" lvl="0" algn="l" rtl="0">
                <a:lnSpc>
                  <a:spcPct val="100000"/>
                </a:lnSpc>
                <a:spcBef>
                  <a:spcPts val="0"/>
                </a:spcBef>
                <a:spcAft>
                  <a:spcPts val="0"/>
                </a:spcAft>
                <a:defRPr/>
              </a:defPPr>
              <a:lvl1pPr algn="ctr">
                <a:defRPr sz="1000">
                  <a:latin typeface="微軟正黑體" panose="020B0604030504040204" pitchFamily="34" charset="-120"/>
                  <a:ea typeface="微軟正黑體" panose="020B0604030504040204" pitchFamily="34" charset="-120"/>
                </a:defRPr>
              </a:lvl1pPr>
            </a:lstStyle>
            <a:p>
              <a:r>
                <a:rPr lang="zh-TW" altLang="en-US" dirty="0"/>
                <a:t>確認說明內容</a:t>
              </a:r>
            </a:p>
          </p:txBody>
        </p:sp>
        <p:sp>
          <p:nvSpPr>
            <p:cNvPr id="26" name="文字方塊 25">
              <a:extLst>
                <a:ext uri="{FF2B5EF4-FFF2-40B4-BE49-F238E27FC236}">
                  <a16:creationId xmlns:a16="http://schemas.microsoft.com/office/drawing/2014/main" id="{D78E0FF1-0174-09A9-0506-56DE2A585CD6}"/>
                </a:ext>
              </a:extLst>
            </p:cNvPr>
            <p:cNvSpPr txBox="1"/>
            <p:nvPr/>
          </p:nvSpPr>
          <p:spPr>
            <a:xfrm>
              <a:off x="4106779" y="3670712"/>
              <a:ext cx="847286" cy="246221"/>
            </a:xfrm>
            <a:prstGeom prst="rect">
              <a:avLst/>
            </a:prstGeom>
            <a:solidFill>
              <a:schemeClr val="bg1"/>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marR="0" lvl="0" algn="l" rtl="0">
                <a:lnSpc>
                  <a:spcPct val="100000"/>
                </a:lnSpc>
                <a:spcBef>
                  <a:spcPts val="0"/>
                </a:spcBef>
                <a:spcAft>
                  <a:spcPts val="0"/>
                </a:spcAft>
              </a:defPPr>
              <a:lvl1pPr algn="ctr">
                <a:defRPr sz="1000">
                  <a:latin typeface="微軟正黑體" panose="020B0604030504040204" pitchFamily="34" charset="-120"/>
                  <a:ea typeface="微軟正黑體" panose="020B0604030504040204" pitchFamily="34" charset="-120"/>
                </a:defRPr>
              </a:lvl1pPr>
            </a:lstStyle>
            <a:p>
              <a:r>
                <a:rPr lang="zh-TW" altLang="en-US" dirty="0"/>
                <a:t>匯出說明</a:t>
              </a:r>
            </a:p>
          </p:txBody>
        </p:sp>
        <p:sp>
          <p:nvSpPr>
            <p:cNvPr id="29" name="文字方塊 28">
              <a:extLst>
                <a:ext uri="{FF2B5EF4-FFF2-40B4-BE49-F238E27FC236}">
                  <a16:creationId xmlns:a16="http://schemas.microsoft.com/office/drawing/2014/main" id="{A8734DBD-886B-598B-4081-4EB6E3601967}"/>
                </a:ext>
              </a:extLst>
            </p:cNvPr>
            <p:cNvSpPr txBox="1"/>
            <p:nvPr/>
          </p:nvSpPr>
          <p:spPr>
            <a:xfrm>
              <a:off x="1106202" y="3480362"/>
              <a:ext cx="847286" cy="246221"/>
            </a:xfrm>
            <a:prstGeom prst="rect">
              <a:avLst/>
            </a:prstGeom>
            <a:solidFill>
              <a:schemeClr val="bg1"/>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marR="0" lvl="0" algn="l" rtl="0">
                <a:lnSpc>
                  <a:spcPct val="100000"/>
                </a:lnSpc>
                <a:spcBef>
                  <a:spcPts val="0"/>
                </a:spcBef>
                <a:spcAft>
                  <a:spcPts val="0"/>
                </a:spcAft>
              </a:defPPr>
              <a:lvl1pPr algn="ctr">
                <a:defRPr sz="1000">
                  <a:latin typeface="微軟正黑體" panose="020B0604030504040204" pitchFamily="34" charset="-120"/>
                  <a:ea typeface="微軟正黑體" panose="020B0604030504040204" pitchFamily="34" charset="-120"/>
                </a:defRPr>
              </a:lvl1pPr>
            </a:lstStyle>
            <a:p>
              <a:r>
                <a:rPr lang="zh-TW" altLang="en-US" dirty="0"/>
                <a:t>輸入說明</a:t>
              </a:r>
            </a:p>
          </p:txBody>
        </p:sp>
        <p:sp>
          <p:nvSpPr>
            <p:cNvPr id="30" name="流程圖: 接點 29">
              <a:extLst>
                <a:ext uri="{FF2B5EF4-FFF2-40B4-BE49-F238E27FC236}">
                  <a16:creationId xmlns:a16="http://schemas.microsoft.com/office/drawing/2014/main" id="{91F16322-2594-500E-DA59-757536F3498D}"/>
                </a:ext>
              </a:extLst>
            </p:cNvPr>
            <p:cNvSpPr/>
            <p:nvPr/>
          </p:nvSpPr>
          <p:spPr>
            <a:xfrm>
              <a:off x="979455" y="3428191"/>
              <a:ext cx="228090" cy="228090"/>
            </a:xfrm>
            <a:prstGeom prst="flowChartConnector">
              <a:avLst/>
            </a:prstGeom>
            <a:solidFill>
              <a:schemeClr val="accent6">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33" name="流程圖: 接點 32">
              <a:extLst>
                <a:ext uri="{FF2B5EF4-FFF2-40B4-BE49-F238E27FC236}">
                  <a16:creationId xmlns:a16="http://schemas.microsoft.com/office/drawing/2014/main" id="{3E8D7E96-A1CA-25BF-3EB9-D3039C53ECE5}"/>
                </a:ext>
              </a:extLst>
            </p:cNvPr>
            <p:cNvSpPr/>
            <p:nvPr/>
          </p:nvSpPr>
          <p:spPr>
            <a:xfrm>
              <a:off x="4052578" y="1946217"/>
              <a:ext cx="228090" cy="228090"/>
            </a:xfrm>
            <a:prstGeom prst="flowChartConnector">
              <a:avLst/>
            </a:prstGeom>
            <a:solidFill>
              <a:schemeClr val="accent6">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2</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012DA5A3-B78E-56D7-5478-5EA8B2E3F687}"/>
                </a:ext>
              </a:extLst>
            </p:cNvPr>
            <p:cNvSpPr txBox="1"/>
            <p:nvPr/>
          </p:nvSpPr>
          <p:spPr>
            <a:xfrm>
              <a:off x="3844541" y="3651954"/>
              <a:ext cx="322082" cy="252866"/>
            </a:xfrm>
            <a:prstGeom prst="rect">
              <a:avLst/>
            </a:prstGeom>
            <a:noFill/>
          </p:spPr>
          <p:txBody>
            <a:bodyPr wrap="square" rtlCol="0">
              <a:spAutoFit/>
            </a:bodyPr>
            <a:lstStyle/>
            <a:p>
              <a:r>
                <a:rPr lang="en-US" altLang="zh-TW" sz="1050" dirty="0">
                  <a:latin typeface="Times New Roman" panose="02020603050405020304" pitchFamily="18" charset="0"/>
                  <a:cs typeface="Times New Roman" panose="02020603050405020304" pitchFamily="18" charset="0"/>
                </a:rPr>
                <a:t>2a</a:t>
              </a:r>
              <a:endParaRPr lang="zh-TW" altLang="en-US" sz="105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slz="http://schemas.microsoft.com/office/powerpoint/2016/slidezoom">
        <mc:Choice Requires="pslz">
          <p:graphicFrame>
            <p:nvGraphicFramePr>
              <p:cNvPr id="37" name="投影片縮放 36">
                <a:extLst>
                  <a:ext uri="{FF2B5EF4-FFF2-40B4-BE49-F238E27FC236}">
                    <a16:creationId xmlns:a16="http://schemas.microsoft.com/office/drawing/2014/main" id="{4F322F09-B0AA-B0D5-DE1C-FFEF81C28CFA}"/>
                  </a:ext>
                </a:extLst>
              </p:cNvPr>
              <p:cNvGraphicFramePr>
                <a:graphicFrameLocks noChangeAspect="1"/>
              </p:cNvGraphicFramePr>
              <p:nvPr>
                <p:extLst>
                  <p:ext uri="{D42A27DB-BD31-4B8C-83A1-F6EECF244321}">
                    <p14:modId xmlns:p14="http://schemas.microsoft.com/office/powerpoint/2010/main" val="1425317940"/>
                  </p:ext>
                </p:extLst>
              </p:nvPr>
            </p:nvGraphicFramePr>
            <p:xfrm>
              <a:off x="7718079" y="290100"/>
              <a:ext cx="612000" cy="612000"/>
            </p:xfrm>
            <a:graphic>
              <a:graphicData uri="http://schemas.microsoft.com/office/powerpoint/2016/slidezoom">
                <pslz:sldZm>
                  <pslz:sldZmObj sldId="349" cId="747679584">
                    <pslz:zmPr id="{728DCBB4-792E-4924-AF11-3F7217221DE6}" returnToParent="0" imageType="cover" transitionDur="1000">
                      <p166:blipFill xmlns:p166="http://schemas.microsoft.com/office/powerpoint/2016/6/main">
                        <a:blip r:embed="rId11"/>
                        <a:stretch>
                          <a:fillRect/>
                        </a:stretch>
                      </p166:blipFill>
                      <p166:spPr xmlns:p166="http://schemas.microsoft.com/office/powerpoint/2016/6/main">
                        <a:xfrm>
                          <a:off x="0" y="0"/>
                          <a:ext cx="612000" cy="612000"/>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37" name="投影片縮放 36">
                <a:hlinkClick r:id="rId12" action="ppaction://hlinksldjump"/>
                <a:extLst>
                  <a:ext uri="{FF2B5EF4-FFF2-40B4-BE49-F238E27FC236}">
                    <a16:creationId xmlns:a16="http://schemas.microsoft.com/office/drawing/2014/main" id="{4F322F09-B0AA-B0D5-DE1C-FFEF81C28CFA}"/>
                  </a:ext>
                </a:extLst>
              </p:cNvPr>
              <p:cNvPicPr>
                <a:picLocks noGrp="1" noRot="1" noChangeAspect="1" noMove="1" noResize="1" noEditPoints="1" noAdjustHandles="1" noChangeArrowheads="1" noChangeShapeType="1"/>
              </p:cNvPicPr>
              <p:nvPr/>
            </p:nvPicPr>
            <p:blipFill>
              <a:blip r:embed="rId13"/>
              <a:stretch>
                <a:fillRect/>
              </a:stretch>
            </p:blipFill>
            <p:spPr>
              <a:xfrm>
                <a:off x="7718079" y="290100"/>
                <a:ext cx="612000" cy="612000"/>
              </a:xfrm>
              <a:prstGeom prst="rect">
                <a:avLst/>
              </a:prstGeom>
              <a:ln>
                <a:noFill/>
              </a:ln>
              <a:effectLst>
                <a:outerShdw blurRad="292100" dist="139700" dir="2700000" algn="tl" rotWithShape="0">
                  <a:srgbClr val="333333">
                    <a:alpha val="65000"/>
                  </a:srgbClr>
                </a:outerShdw>
              </a:effectLst>
            </p:spPr>
          </p:pic>
        </mc:Fallback>
      </mc:AlternateContent>
      <p:sp>
        <p:nvSpPr>
          <p:cNvPr id="38" name="矩形 37">
            <a:extLst>
              <a:ext uri="{FF2B5EF4-FFF2-40B4-BE49-F238E27FC236}">
                <a16:creationId xmlns:a16="http://schemas.microsoft.com/office/drawing/2014/main" id="{B2E9FC25-AC46-5F76-DBC7-760FDDEF5D57}"/>
              </a:ext>
            </a:extLst>
          </p:cNvPr>
          <p:cNvSpPr/>
          <p:nvPr/>
        </p:nvSpPr>
        <p:spPr>
          <a:xfrm>
            <a:off x="6533871" y="1854782"/>
            <a:ext cx="1288872" cy="716968"/>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A34A4508-C7BF-6F10-38E2-28C33BDF7685}"/>
              </a:ext>
            </a:extLst>
          </p:cNvPr>
          <p:cNvSpPr txBox="1"/>
          <p:nvPr/>
        </p:nvSpPr>
        <p:spPr>
          <a:xfrm>
            <a:off x="7425629" y="2811444"/>
            <a:ext cx="794226" cy="400110"/>
          </a:xfrm>
          <a:prstGeom prst="rect">
            <a:avLst/>
          </a:prstGeom>
          <a:solidFill>
            <a:schemeClr val="bg1"/>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marR="0" lvl="0" algn="l" rtl="0">
              <a:lnSpc>
                <a:spcPct val="100000"/>
              </a:lnSpc>
              <a:spcBef>
                <a:spcPts val="0"/>
              </a:spcBef>
              <a:spcAft>
                <a:spcPts val="0"/>
              </a:spcAft>
              <a:defRPr/>
            </a:defPPr>
            <a:lvl1pPr algn="ctr">
              <a:defRPr sz="1000">
                <a:latin typeface="微軟正黑體" panose="020B0604030504040204" pitchFamily="34" charset="-120"/>
                <a:ea typeface="微軟正黑體" panose="020B0604030504040204" pitchFamily="34" charset="-120"/>
              </a:defRPr>
            </a:lvl1pPr>
          </a:lstStyle>
          <a:p>
            <a:r>
              <a:rPr lang="zh-TW" altLang="en-US" dirty="0"/>
              <a:t>同步更新狀態摘要</a:t>
            </a:r>
          </a:p>
        </p:txBody>
      </p:sp>
      <p:sp>
        <p:nvSpPr>
          <p:cNvPr id="41" name="矩形 40">
            <a:extLst>
              <a:ext uri="{FF2B5EF4-FFF2-40B4-BE49-F238E27FC236}">
                <a16:creationId xmlns:a16="http://schemas.microsoft.com/office/drawing/2014/main" id="{041F81AE-2CBF-C830-91B9-C4752DA2C655}"/>
              </a:ext>
            </a:extLst>
          </p:cNvPr>
          <p:cNvSpPr/>
          <p:nvPr/>
        </p:nvSpPr>
        <p:spPr>
          <a:xfrm>
            <a:off x="5096586" y="4077332"/>
            <a:ext cx="4008814" cy="189868"/>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接點: 肘形 41">
            <a:extLst>
              <a:ext uri="{FF2B5EF4-FFF2-40B4-BE49-F238E27FC236}">
                <a16:creationId xmlns:a16="http://schemas.microsoft.com/office/drawing/2014/main" id="{F1B410C3-5099-3F27-4FAB-42C3F90CDDCA}"/>
              </a:ext>
            </a:extLst>
          </p:cNvPr>
          <p:cNvCxnSpPr>
            <a:cxnSpLocks/>
            <a:stCxn id="40" idx="1"/>
          </p:cNvCxnSpPr>
          <p:nvPr/>
        </p:nvCxnSpPr>
        <p:spPr>
          <a:xfrm rot="10800000">
            <a:off x="7178307" y="2571751"/>
            <a:ext cx="247322" cy="439749"/>
          </a:xfrm>
          <a:prstGeom prst="bentConnector2">
            <a:avLst/>
          </a:prstGeom>
          <a:ln w="28575">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70C2F4C7-F654-E34E-16E8-EBD661FD49D8}"/>
              </a:ext>
            </a:extLst>
          </p:cNvPr>
          <p:cNvCxnSpPr>
            <a:cxnSpLocks/>
            <a:stCxn id="40" idx="1"/>
          </p:cNvCxnSpPr>
          <p:nvPr/>
        </p:nvCxnSpPr>
        <p:spPr>
          <a:xfrm rot="10800000" flipV="1">
            <a:off x="6215013" y="3011499"/>
            <a:ext cx="1210617" cy="1041942"/>
          </a:xfrm>
          <a:prstGeom prst="bentConnector3">
            <a:avLst>
              <a:gd name="adj1" fmla="val 101362"/>
            </a:avLst>
          </a:prstGeom>
          <a:ln w="28575">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6" name="Google Shape;237;p16">
            <a:extLst>
              <a:ext uri="{FF2B5EF4-FFF2-40B4-BE49-F238E27FC236}">
                <a16:creationId xmlns:a16="http://schemas.microsoft.com/office/drawing/2014/main" id="{CE6D265A-5F7D-2901-5A33-9F2FA1F355CA}"/>
              </a:ext>
            </a:extLst>
          </p:cNvPr>
          <p:cNvSpPr txBox="1">
            <a:spLocks/>
          </p:cNvSpPr>
          <p:nvPr/>
        </p:nvSpPr>
        <p:spPr>
          <a:xfrm>
            <a:off x="4792086" y="1255297"/>
            <a:ext cx="1514589" cy="315600"/>
          </a:xfrm>
          <a:prstGeom prst="rect">
            <a:avLst/>
          </a:prstGeom>
          <a:gradFill>
            <a:gsLst>
              <a:gs pos="0">
                <a:srgbClr val="92D050"/>
              </a:gs>
              <a:gs pos="65300">
                <a:srgbClr val="D9EFC2"/>
              </a:gs>
              <a:gs pos="100000">
                <a:schemeClr val="bg1"/>
              </a:gs>
              <a:gs pos="100000">
                <a:schemeClr val="accent1">
                  <a:lumMod val="45000"/>
                  <a:lumOff val="55000"/>
                </a:schemeClr>
              </a:gs>
              <a:gs pos="100000">
                <a:schemeClr val="bg1"/>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SzPct val="100000"/>
              <a:buFont typeface="Roboto Condensed Light"/>
              <a:buNone/>
            </a:pPr>
            <a:r>
              <a:rPr lang="zh-TW" altLang="en-US" sz="1600" dirty="0"/>
              <a:t>模型展示頁面</a:t>
            </a:r>
            <a:endParaRPr lang="en-US" altLang="zh-TW" dirty="0"/>
          </a:p>
        </p:txBody>
      </p:sp>
    </p:spTree>
    <p:extLst>
      <p:ext uri="{BB962C8B-B14F-4D97-AF65-F5344CB8AC3E}">
        <p14:creationId xmlns:p14="http://schemas.microsoft.com/office/powerpoint/2010/main" val="63244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t>結論與建議</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5</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1139182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 name="矩形 22">
            <a:extLst>
              <a:ext uri="{FF2B5EF4-FFF2-40B4-BE49-F238E27FC236}">
                <a16:creationId xmlns:a16="http://schemas.microsoft.com/office/drawing/2014/main" id="{B32C6AC6-7EED-D380-CEBC-8F6BD2640A7E}"/>
              </a:ext>
            </a:extLst>
          </p:cNvPr>
          <p:cNvSpPr/>
          <p:nvPr/>
        </p:nvSpPr>
        <p:spPr>
          <a:xfrm>
            <a:off x="587814" y="3357599"/>
            <a:ext cx="6757866" cy="1341644"/>
          </a:xfrm>
          <a:prstGeom prst="rect">
            <a:avLst/>
          </a:prstGeom>
          <a:solidFill>
            <a:schemeClr val="bg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8E58AC13-DD02-BD12-4C0D-D8CFC471E07A}"/>
              </a:ext>
            </a:extLst>
          </p:cNvPr>
          <p:cNvSpPr/>
          <p:nvPr/>
        </p:nvSpPr>
        <p:spPr>
          <a:xfrm>
            <a:off x="587814" y="1391649"/>
            <a:ext cx="6757866" cy="1730641"/>
          </a:xfrm>
          <a:prstGeom prst="rect">
            <a:avLst/>
          </a:prstGeom>
          <a:solidFill>
            <a:schemeClr val="bg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結論與建議</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9" name="Google Shape;1222;p46">
            <a:extLst>
              <a:ext uri="{FF2B5EF4-FFF2-40B4-BE49-F238E27FC236}">
                <a16:creationId xmlns:a16="http://schemas.microsoft.com/office/drawing/2014/main" id="{14F903A7-CB7E-4382-B2D6-0697A3CA08C2}"/>
              </a:ext>
            </a:extLst>
          </p:cNvPr>
          <p:cNvGrpSpPr/>
          <p:nvPr/>
        </p:nvGrpSpPr>
        <p:grpSpPr>
          <a:xfrm>
            <a:off x="354568" y="608439"/>
            <a:ext cx="233246" cy="369794"/>
            <a:chOff x="6718575" y="2318625"/>
            <a:chExt cx="256950" cy="407375"/>
          </a:xfrm>
        </p:grpSpPr>
        <p:sp>
          <p:nvSpPr>
            <p:cNvPr id="10" name="Google Shape;1223;p46">
              <a:extLst>
                <a:ext uri="{FF2B5EF4-FFF2-40B4-BE49-F238E27FC236}">
                  <a16:creationId xmlns:a16="http://schemas.microsoft.com/office/drawing/2014/main" id="{6ED5B740-6024-4281-91E9-C8A9E5197DA0}"/>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4;p46">
              <a:extLst>
                <a:ext uri="{FF2B5EF4-FFF2-40B4-BE49-F238E27FC236}">
                  <a16:creationId xmlns:a16="http://schemas.microsoft.com/office/drawing/2014/main" id="{8B51F0D1-48C6-44DB-9472-BDE5ADAF1B7E}"/>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5;p46">
              <a:extLst>
                <a:ext uri="{FF2B5EF4-FFF2-40B4-BE49-F238E27FC236}">
                  <a16:creationId xmlns:a16="http://schemas.microsoft.com/office/drawing/2014/main" id="{EEBCD02A-7172-4081-B5C1-1FDB7968FDB3}"/>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6;p46">
              <a:extLst>
                <a:ext uri="{FF2B5EF4-FFF2-40B4-BE49-F238E27FC236}">
                  <a16:creationId xmlns:a16="http://schemas.microsoft.com/office/drawing/2014/main" id="{ACEAE401-7903-444F-AC23-B9ECFD0BC9F5}"/>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7;p46">
              <a:extLst>
                <a:ext uri="{FF2B5EF4-FFF2-40B4-BE49-F238E27FC236}">
                  <a16:creationId xmlns:a16="http://schemas.microsoft.com/office/drawing/2014/main" id="{1EDAEA1C-7DC3-4C57-BD89-41E9A5D5B110}"/>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8;p46">
              <a:extLst>
                <a:ext uri="{FF2B5EF4-FFF2-40B4-BE49-F238E27FC236}">
                  <a16:creationId xmlns:a16="http://schemas.microsoft.com/office/drawing/2014/main" id="{E7CEB44D-8FA0-4868-83FD-660F9881E61E}"/>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9;p46">
              <a:extLst>
                <a:ext uri="{FF2B5EF4-FFF2-40B4-BE49-F238E27FC236}">
                  <a16:creationId xmlns:a16="http://schemas.microsoft.com/office/drawing/2014/main" id="{32DF9607-C219-40D6-8B54-D0D2C4A195E8}"/>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0;p46">
              <a:extLst>
                <a:ext uri="{FF2B5EF4-FFF2-40B4-BE49-F238E27FC236}">
                  <a16:creationId xmlns:a16="http://schemas.microsoft.com/office/drawing/2014/main" id="{AE42D4D3-7DB8-42B7-AAD6-80AC0D310752}"/>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資料庫圖表 15">
            <a:extLst>
              <a:ext uri="{FF2B5EF4-FFF2-40B4-BE49-F238E27FC236}">
                <a16:creationId xmlns:a16="http://schemas.microsoft.com/office/drawing/2014/main" id="{A37B0262-73C8-5A93-D36E-D71357777D20}"/>
              </a:ext>
            </a:extLst>
          </p:cNvPr>
          <p:cNvGraphicFramePr/>
          <p:nvPr>
            <p:extLst>
              <p:ext uri="{D42A27DB-BD31-4B8C-83A1-F6EECF244321}">
                <p14:modId xmlns:p14="http://schemas.microsoft.com/office/powerpoint/2010/main" val="2478180781"/>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Google Shape;237;p16">
            <a:extLst>
              <a:ext uri="{FF2B5EF4-FFF2-40B4-BE49-F238E27FC236}">
                <a16:creationId xmlns:a16="http://schemas.microsoft.com/office/drawing/2014/main" id="{2D84320E-FACC-3288-FF79-6FC75A8DA3D3}"/>
              </a:ext>
            </a:extLst>
          </p:cNvPr>
          <p:cNvSpPr txBox="1">
            <a:spLocks/>
          </p:cNvSpPr>
          <p:nvPr/>
        </p:nvSpPr>
        <p:spPr>
          <a:xfrm>
            <a:off x="814275" y="1391649"/>
            <a:ext cx="6531405" cy="1730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監測模組</a:t>
            </a:r>
            <a:endParaRPr lang="en-US" altLang="zh-TW" b="1" dirty="0"/>
          </a:p>
          <a:p>
            <a:pPr marL="342900" indent="-342900">
              <a:lnSpc>
                <a:spcPct val="150000"/>
              </a:lnSpc>
              <a:buClr>
                <a:schemeClr val="accent2">
                  <a:lumMod val="60000"/>
                  <a:lumOff val="40000"/>
                </a:schemeClr>
              </a:buClr>
              <a:buSzPct val="100000"/>
              <a:buFont typeface="+mj-lt"/>
              <a:buAutoNum type="arabicParenR"/>
            </a:pPr>
            <a:r>
              <a:rPr lang="zh-TW" altLang="en-US" dirty="0"/>
              <a:t>以</a:t>
            </a:r>
            <a:r>
              <a:rPr lang="en-US" altLang="zh-TW" dirty="0"/>
              <a:t>Arduino</a:t>
            </a:r>
            <a:r>
              <a:rPr lang="zh-TW" altLang="en-US" dirty="0"/>
              <a:t>作為主要開發工具，實現低成本軌道監測</a:t>
            </a:r>
            <a:endParaRPr lang="en-US" altLang="zh-TW" dirty="0"/>
          </a:p>
          <a:p>
            <a:pPr marL="342900" indent="-342900">
              <a:lnSpc>
                <a:spcPct val="150000"/>
              </a:lnSpc>
              <a:buClr>
                <a:schemeClr val="accent2">
                  <a:lumMod val="60000"/>
                  <a:lumOff val="40000"/>
                </a:schemeClr>
              </a:buClr>
              <a:buSzPct val="100000"/>
              <a:buFont typeface="+mj-lt"/>
              <a:buAutoNum type="arabicParenR"/>
            </a:pPr>
            <a:r>
              <a:rPr lang="en-US" altLang="zh-TW" dirty="0"/>
              <a:t>Cat M1</a:t>
            </a:r>
            <a:r>
              <a:rPr lang="zh-TW" altLang="en-US" dirty="0"/>
              <a:t>相較</a:t>
            </a:r>
            <a:r>
              <a:rPr lang="en-US" altLang="zh-TW" dirty="0" err="1"/>
              <a:t>XBee</a:t>
            </a:r>
            <a:r>
              <a:rPr lang="zh-TW" altLang="en-US" dirty="0"/>
              <a:t>適合應用於軌道監測</a:t>
            </a:r>
            <a:endParaRPr lang="en-US" altLang="zh-TW" dirty="0"/>
          </a:p>
          <a:p>
            <a:pPr marL="342900" indent="-342900">
              <a:lnSpc>
                <a:spcPct val="150000"/>
              </a:lnSpc>
              <a:buClr>
                <a:schemeClr val="accent2">
                  <a:lumMod val="60000"/>
                  <a:lumOff val="40000"/>
                </a:schemeClr>
              </a:buClr>
              <a:buSzPct val="100000"/>
              <a:buFont typeface="+mj-lt"/>
              <a:buAutoNum type="arabicParenR"/>
            </a:pPr>
            <a:r>
              <a:rPr lang="zh-TW" altLang="en-US" dirty="0"/>
              <a:t>耐候性與電源耐久性仍須加強</a:t>
            </a:r>
          </a:p>
        </p:txBody>
      </p:sp>
      <p:sp>
        <p:nvSpPr>
          <p:cNvPr id="22" name="Google Shape;237;p16">
            <a:extLst>
              <a:ext uri="{FF2B5EF4-FFF2-40B4-BE49-F238E27FC236}">
                <a16:creationId xmlns:a16="http://schemas.microsoft.com/office/drawing/2014/main" id="{3256CF0D-BEB5-CE96-9674-98968DB2315B}"/>
              </a:ext>
            </a:extLst>
          </p:cNvPr>
          <p:cNvSpPr txBox="1">
            <a:spLocks/>
          </p:cNvSpPr>
          <p:nvPr/>
        </p:nvSpPr>
        <p:spPr>
          <a:xfrm>
            <a:off x="814275" y="3357598"/>
            <a:ext cx="5294392" cy="13416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管理互動平台</a:t>
            </a:r>
            <a:endParaRPr lang="en-US" altLang="zh-TW" b="1" dirty="0"/>
          </a:p>
          <a:p>
            <a:pPr marL="342900" indent="-342900">
              <a:lnSpc>
                <a:spcPct val="150000"/>
              </a:lnSpc>
              <a:buClr>
                <a:schemeClr val="accent2">
                  <a:lumMod val="60000"/>
                  <a:lumOff val="40000"/>
                </a:schemeClr>
              </a:buClr>
              <a:buSzPct val="100000"/>
              <a:buFont typeface="+mj-lt"/>
              <a:buAutoNum type="arabicParenR"/>
            </a:pPr>
            <a:r>
              <a:rPr lang="en-US" altLang="zh-TW" dirty="0"/>
              <a:t>Civil3D</a:t>
            </a:r>
            <a:r>
              <a:rPr lang="zh-TW" altLang="en-US" dirty="0"/>
              <a:t>適合軌道建模</a:t>
            </a:r>
            <a:endParaRPr lang="en-US" altLang="zh-TW" dirty="0"/>
          </a:p>
          <a:p>
            <a:pPr marL="342900" indent="-342900">
              <a:lnSpc>
                <a:spcPct val="150000"/>
              </a:lnSpc>
              <a:buClr>
                <a:schemeClr val="accent2">
                  <a:lumMod val="60000"/>
                  <a:lumOff val="40000"/>
                </a:schemeClr>
              </a:buClr>
              <a:buSzPct val="100000"/>
              <a:buFont typeface="+mj-lt"/>
              <a:buAutoNum type="arabicParenR"/>
            </a:pPr>
            <a:r>
              <a:rPr lang="en-US" altLang="zh-TW" dirty="0"/>
              <a:t>Unity</a:t>
            </a:r>
            <a:r>
              <a:rPr lang="zh-TW" altLang="en-US" dirty="0"/>
              <a:t>能自行開發功能介面，適合建置互動平台</a:t>
            </a:r>
          </a:p>
        </p:txBody>
      </p:sp>
    </p:spTree>
    <p:extLst>
      <p:ext uri="{BB962C8B-B14F-4D97-AF65-F5344CB8AC3E}">
        <p14:creationId xmlns:p14="http://schemas.microsoft.com/office/powerpoint/2010/main" val="3874876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4" name="矩形 23">
            <a:extLst>
              <a:ext uri="{FF2B5EF4-FFF2-40B4-BE49-F238E27FC236}">
                <a16:creationId xmlns:a16="http://schemas.microsoft.com/office/drawing/2014/main" id="{8DCAC6C3-5A58-5550-FFF4-7D3345007A48}"/>
              </a:ext>
            </a:extLst>
          </p:cNvPr>
          <p:cNvSpPr/>
          <p:nvPr/>
        </p:nvSpPr>
        <p:spPr>
          <a:xfrm>
            <a:off x="587814" y="3550118"/>
            <a:ext cx="6757866" cy="1401982"/>
          </a:xfrm>
          <a:prstGeom prst="rect">
            <a:avLst/>
          </a:prstGeom>
          <a:solidFill>
            <a:schemeClr val="bg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BC5570DB-F49F-4653-4435-EE7FFF204BA7}"/>
              </a:ext>
            </a:extLst>
          </p:cNvPr>
          <p:cNvSpPr/>
          <p:nvPr/>
        </p:nvSpPr>
        <p:spPr>
          <a:xfrm>
            <a:off x="587814" y="1213922"/>
            <a:ext cx="6757866" cy="2066823"/>
          </a:xfrm>
          <a:prstGeom prst="rect">
            <a:avLst/>
          </a:prstGeom>
          <a:solidFill>
            <a:schemeClr val="bg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結論與建議</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9" name="Google Shape;1222;p46">
            <a:extLst>
              <a:ext uri="{FF2B5EF4-FFF2-40B4-BE49-F238E27FC236}">
                <a16:creationId xmlns:a16="http://schemas.microsoft.com/office/drawing/2014/main" id="{14F903A7-CB7E-4382-B2D6-0697A3CA08C2}"/>
              </a:ext>
            </a:extLst>
          </p:cNvPr>
          <p:cNvGrpSpPr/>
          <p:nvPr/>
        </p:nvGrpSpPr>
        <p:grpSpPr>
          <a:xfrm>
            <a:off x="354568" y="608439"/>
            <a:ext cx="233246" cy="369794"/>
            <a:chOff x="6718575" y="2318625"/>
            <a:chExt cx="256950" cy="407375"/>
          </a:xfrm>
        </p:grpSpPr>
        <p:sp>
          <p:nvSpPr>
            <p:cNvPr id="10" name="Google Shape;1223;p46">
              <a:extLst>
                <a:ext uri="{FF2B5EF4-FFF2-40B4-BE49-F238E27FC236}">
                  <a16:creationId xmlns:a16="http://schemas.microsoft.com/office/drawing/2014/main" id="{6ED5B740-6024-4281-91E9-C8A9E5197DA0}"/>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4;p46">
              <a:extLst>
                <a:ext uri="{FF2B5EF4-FFF2-40B4-BE49-F238E27FC236}">
                  <a16:creationId xmlns:a16="http://schemas.microsoft.com/office/drawing/2014/main" id="{8B51F0D1-48C6-44DB-9472-BDE5ADAF1B7E}"/>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5;p46">
              <a:extLst>
                <a:ext uri="{FF2B5EF4-FFF2-40B4-BE49-F238E27FC236}">
                  <a16:creationId xmlns:a16="http://schemas.microsoft.com/office/drawing/2014/main" id="{EEBCD02A-7172-4081-B5C1-1FDB7968FDB3}"/>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6;p46">
              <a:extLst>
                <a:ext uri="{FF2B5EF4-FFF2-40B4-BE49-F238E27FC236}">
                  <a16:creationId xmlns:a16="http://schemas.microsoft.com/office/drawing/2014/main" id="{ACEAE401-7903-444F-AC23-B9ECFD0BC9F5}"/>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7;p46">
              <a:extLst>
                <a:ext uri="{FF2B5EF4-FFF2-40B4-BE49-F238E27FC236}">
                  <a16:creationId xmlns:a16="http://schemas.microsoft.com/office/drawing/2014/main" id="{1EDAEA1C-7DC3-4C57-BD89-41E9A5D5B110}"/>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8;p46">
              <a:extLst>
                <a:ext uri="{FF2B5EF4-FFF2-40B4-BE49-F238E27FC236}">
                  <a16:creationId xmlns:a16="http://schemas.microsoft.com/office/drawing/2014/main" id="{E7CEB44D-8FA0-4868-83FD-660F9881E61E}"/>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9;p46">
              <a:extLst>
                <a:ext uri="{FF2B5EF4-FFF2-40B4-BE49-F238E27FC236}">
                  <a16:creationId xmlns:a16="http://schemas.microsoft.com/office/drawing/2014/main" id="{32DF9607-C219-40D6-8B54-D0D2C4A195E8}"/>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0;p46">
              <a:extLst>
                <a:ext uri="{FF2B5EF4-FFF2-40B4-BE49-F238E27FC236}">
                  <a16:creationId xmlns:a16="http://schemas.microsoft.com/office/drawing/2014/main" id="{AE42D4D3-7DB8-42B7-AAD6-80AC0D310752}"/>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資料庫圖表 15">
            <a:extLst>
              <a:ext uri="{FF2B5EF4-FFF2-40B4-BE49-F238E27FC236}">
                <a16:creationId xmlns:a16="http://schemas.microsoft.com/office/drawing/2014/main" id="{A37B0262-73C8-5A93-D36E-D71357777D20}"/>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Google Shape;237;p16">
            <a:extLst>
              <a:ext uri="{FF2B5EF4-FFF2-40B4-BE49-F238E27FC236}">
                <a16:creationId xmlns:a16="http://schemas.microsoft.com/office/drawing/2014/main" id="{2D84320E-FACC-3288-FF79-6FC75A8DA3D3}"/>
              </a:ext>
            </a:extLst>
          </p:cNvPr>
          <p:cNvSpPr txBox="1">
            <a:spLocks/>
          </p:cNvSpPr>
          <p:nvPr/>
        </p:nvSpPr>
        <p:spPr>
          <a:xfrm>
            <a:off x="814275" y="1434778"/>
            <a:ext cx="7479333" cy="16337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狀態趨勢觀察</a:t>
            </a:r>
            <a:endParaRPr lang="en-US" altLang="zh-TW" b="1" dirty="0"/>
          </a:p>
          <a:p>
            <a:pPr marL="342900" indent="-342900">
              <a:lnSpc>
                <a:spcPct val="150000"/>
              </a:lnSpc>
              <a:buSzPct val="100000"/>
              <a:buFont typeface="+mj-lt"/>
              <a:buAutoNum type="arabicParenR"/>
            </a:pPr>
            <a:r>
              <a:rPr lang="zh-TW" altLang="en-US" dirty="0"/>
              <a:t>橫向阻力，皆呈上升趨勢</a:t>
            </a:r>
            <a:r>
              <a:rPr lang="en-US" altLang="zh-TW" dirty="0"/>
              <a:t>/</a:t>
            </a:r>
            <a:r>
              <a:rPr lang="zh-TW" altLang="en-US" dirty="0"/>
              <a:t>振動量僅普悠瑪呈下降趨勢</a:t>
            </a:r>
            <a:endParaRPr lang="en-US" altLang="zh-TW" dirty="0"/>
          </a:p>
          <a:p>
            <a:pPr marL="342900" indent="-342900">
              <a:lnSpc>
                <a:spcPct val="150000"/>
              </a:lnSpc>
              <a:buSzPct val="100000"/>
              <a:buFont typeface="+mj-lt"/>
              <a:buAutoNum type="arabicParenR"/>
            </a:pPr>
            <a:r>
              <a:rPr lang="en-US" altLang="zh-TW" dirty="0"/>
              <a:t>PP</a:t>
            </a:r>
            <a:r>
              <a:rPr lang="zh-TW" altLang="en-US" dirty="0"/>
              <a:t>自強號，數值有較大變異性</a:t>
            </a:r>
            <a:endParaRPr lang="en-US" altLang="zh-TW" dirty="0"/>
          </a:p>
          <a:p>
            <a:pPr marL="342900" indent="-342900">
              <a:lnSpc>
                <a:spcPct val="150000"/>
              </a:lnSpc>
              <a:buSzPct val="100000"/>
              <a:buFont typeface="+mj-lt"/>
              <a:buAutoNum type="arabicParenR"/>
            </a:pPr>
            <a:r>
              <a:rPr lang="zh-TW" altLang="en-US" dirty="0"/>
              <a:t>該路段產生向心力，致橫向阻力值偏小</a:t>
            </a:r>
            <a:endParaRPr lang="en-US" altLang="zh-TW" dirty="0"/>
          </a:p>
          <a:p>
            <a:pPr marL="342900" indent="-342900">
              <a:lnSpc>
                <a:spcPct val="150000"/>
              </a:lnSpc>
              <a:buSzPct val="100000"/>
              <a:buFont typeface="+mj-lt"/>
              <a:buAutoNum type="arabicParenR"/>
            </a:pPr>
            <a:r>
              <a:rPr lang="zh-TW" altLang="en-US" dirty="0"/>
              <a:t>詳細趨勢與成因應拉長監測時間</a:t>
            </a:r>
          </a:p>
        </p:txBody>
      </p:sp>
      <p:sp>
        <p:nvSpPr>
          <p:cNvPr id="22" name="Google Shape;237;p16">
            <a:extLst>
              <a:ext uri="{FF2B5EF4-FFF2-40B4-BE49-F238E27FC236}">
                <a16:creationId xmlns:a16="http://schemas.microsoft.com/office/drawing/2014/main" id="{3256CF0D-BEB5-CE96-9674-98968DB2315B}"/>
              </a:ext>
            </a:extLst>
          </p:cNvPr>
          <p:cNvSpPr txBox="1">
            <a:spLocks/>
          </p:cNvSpPr>
          <p:nvPr/>
        </p:nvSpPr>
        <p:spPr>
          <a:xfrm>
            <a:off x="814275" y="3512632"/>
            <a:ext cx="6145589" cy="1668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後續應用</a:t>
            </a:r>
            <a:endParaRPr lang="en-US" altLang="zh-TW" b="1" dirty="0"/>
          </a:p>
          <a:p>
            <a:pPr marL="342900" indent="-342900">
              <a:lnSpc>
                <a:spcPct val="150000"/>
              </a:lnSpc>
              <a:buSzPct val="100000"/>
              <a:buFont typeface="+mj-lt"/>
              <a:buAutoNum type="arabicParenR"/>
            </a:pPr>
            <a:r>
              <a:rPr lang="zh-TW" altLang="en-US" dirty="0"/>
              <a:t>建議於不同線形裝置監測模組，比較線形影響</a:t>
            </a:r>
            <a:endParaRPr lang="en-US" altLang="zh-TW" dirty="0"/>
          </a:p>
          <a:p>
            <a:pPr marL="342900" indent="-342900">
              <a:lnSpc>
                <a:spcPct val="150000"/>
              </a:lnSpc>
              <a:buSzPct val="100000"/>
              <a:buFont typeface="+mj-lt"/>
              <a:buAutoNum type="arabicParenR"/>
            </a:pPr>
            <a:r>
              <a:rPr lang="zh-TW" altLang="en-US" dirty="0"/>
              <a:t>互動平台可連接雲端資料庫及穿戴裝置</a:t>
            </a:r>
            <a:endParaRPr lang="en-US" altLang="zh-TW" dirty="0"/>
          </a:p>
        </p:txBody>
      </p:sp>
    </p:spTree>
    <p:extLst>
      <p:ext uri="{BB962C8B-B14F-4D97-AF65-F5344CB8AC3E}">
        <p14:creationId xmlns:p14="http://schemas.microsoft.com/office/powerpoint/2010/main" val="2024684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248" name="Google Shape;248;p17"/>
          <p:cNvSpPr txBox="1">
            <a:spLocks noGrp="1"/>
          </p:cNvSpPr>
          <p:nvPr>
            <p:ph type="ctrTitle" idx="4294967295"/>
          </p:nvPr>
        </p:nvSpPr>
        <p:spPr>
          <a:xfrm>
            <a:off x="1788318" y="1711730"/>
            <a:ext cx="5567363" cy="11604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7200" dirty="0">
                <a:solidFill>
                  <a:schemeClr val="accent5"/>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簡報結束</a:t>
            </a:r>
            <a:endParaRPr sz="7200" dirty="0">
              <a:solidFill>
                <a:schemeClr val="accent5"/>
              </a:solidFill>
              <a:effectLst>
                <a:outerShdw blurRad="38100" dist="38100" dir="2700000" algn="tl">
                  <a:srgbClr val="000000">
                    <a:alpha val="43137"/>
                  </a:srgbClr>
                </a:outerShdw>
              </a:effectLst>
            </a:endParaRPr>
          </a:p>
        </p:txBody>
      </p:sp>
      <p:sp>
        <p:nvSpPr>
          <p:cNvPr id="249" name="Google Shape;249;p17"/>
          <p:cNvSpPr txBox="1">
            <a:spLocks noGrp="1"/>
          </p:cNvSpPr>
          <p:nvPr>
            <p:ph type="subTitle" idx="4294967295"/>
          </p:nvPr>
        </p:nvSpPr>
        <p:spPr>
          <a:xfrm>
            <a:off x="3775841" y="2872192"/>
            <a:ext cx="1592316" cy="78422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TW" altLang="en-US" sz="2400" b="1" i="0" dirty="0">
                <a:latin typeface="微軟正黑體" panose="020B0604030504040204" pitchFamily="34" charset="-120"/>
                <a:ea typeface="微軟正黑體" panose="020B0604030504040204" pitchFamily="34" charset="-120"/>
              </a:rPr>
              <a:t>感謝聆聽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動機與目的</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aphicFrame>
        <p:nvGraphicFramePr>
          <p:cNvPr id="13" name="資料庫圖表 12">
            <a:extLst>
              <a:ext uri="{FF2B5EF4-FFF2-40B4-BE49-F238E27FC236}">
                <a16:creationId xmlns:a16="http://schemas.microsoft.com/office/drawing/2014/main" id="{6C6C0DD1-23B4-45C7-8143-15C88E37CDE1}"/>
              </a:ext>
            </a:extLst>
          </p:cNvPr>
          <p:cNvGraphicFramePr/>
          <p:nvPr>
            <p:extLst>
              <p:ext uri="{D42A27DB-BD31-4B8C-83A1-F6EECF244321}">
                <p14:modId xmlns:p14="http://schemas.microsoft.com/office/powerpoint/2010/main" val="913515103"/>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oogle Shape;952;p46">
            <a:extLst>
              <a:ext uri="{FF2B5EF4-FFF2-40B4-BE49-F238E27FC236}">
                <a16:creationId xmlns:a16="http://schemas.microsoft.com/office/drawing/2014/main" id="{29AE611A-9781-46E2-9C04-8C6F37B2D7FC}"/>
              </a:ext>
            </a:extLst>
          </p:cNvPr>
          <p:cNvGrpSpPr/>
          <p:nvPr/>
        </p:nvGrpSpPr>
        <p:grpSpPr>
          <a:xfrm>
            <a:off x="279716" y="564423"/>
            <a:ext cx="396000" cy="396000"/>
            <a:chOff x="5961125" y="1623900"/>
            <a:chExt cx="427450" cy="448175"/>
          </a:xfrm>
        </p:grpSpPr>
        <p:sp>
          <p:nvSpPr>
            <p:cNvPr id="15" name="Google Shape;953;p46">
              <a:extLst>
                <a:ext uri="{FF2B5EF4-FFF2-40B4-BE49-F238E27FC236}">
                  <a16:creationId xmlns:a16="http://schemas.microsoft.com/office/drawing/2014/main" id="{EBA3BF58-18DF-473A-AF0B-5CD7BFF44924}"/>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4;p46">
              <a:extLst>
                <a:ext uri="{FF2B5EF4-FFF2-40B4-BE49-F238E27FC236}">
                  <a16:creationId xmlns:a16="http://schemas.microsoft.com/office/drawing/2014/main" id="{AE007A0C-D84A-4ABB-B6D9-7092073F3B40}"/>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46">
              <a:extLst>
                <a:ext uri="{FF2B5EF4-FFF2-40B4-BE49-F238E27FC236}">
                  <a16:creationId xmlns:a16="http://schemas.microsoft.com/office/drawing/2014/main" id="{6E92688F-9D6F-4055-84E2-2911FD20A814}"/>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6;p46">
              <a:extLst>
                <a:ext uri="{FF2B5EF4-FFF2-40B4-BE49-F238E27FC236}">
                  <a16:creationId xmlns:a16="http://schemas.microsoft.com/office/drawing/2014/main" id="{25DCA451-481C-4747-8E61-0BB17ECBCB2C}"/>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7;p46">
              <a:extLst>
                <a:ext uri="{FF2B5EF4-FFF2-40B4-BE49-F238E27FC236}">
                  <a16:creationId xmlns:a16="http://schemas.microsoft.com/office/drawing/2014/main" id="{DB1722FD-996B-4D6C-BB32-D8C1BBBE7234}"/>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8;p46">
              <a:extLst>
                <a:ext uri="{FF2B5EF4-FFF2-40B4-BE49-F238E27FC236}">
                  <a16:creationId xmlns:a16="http://schemas.microsoft.com/office/drawing/2014/main" id="{14923C1B-AAF9-4B5C-AD9C-67CA7BCE2BFC}"/>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46">
              <a:extLst>
                <a:ext uri="{FF2B5EF4-FFF2-40B4-BE49-F238E27FC236}">
                  <a16:creationId xmlns:a16="http://schemas.microsoft.com/office/drawing/2014/main" id="{F5B036DE-B5C8-443C-AEEC-32AF78DA5422}"/>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群組 1">
            <a:extLst>
              <a:ext uri="{FF2B5EF4-FFF2-40B4-BE49-F238E27FC236}">
                <a16:creationId xmlns:a16="http://schemas.microsoft.com/office/drawing/2014/main" id="{A24B13F8-7D83-8A5F-1FD0-B7C2516C5C5E}"/>
              </a:ext>
            </a:extLst>
          </p:cNvPr>
          <p:cNvGrpSpPr/>
          <p:nvPr/>
        </p:nvGrpSpPr>
        <p:grpSpPr>
          <a:xfrm>
            <a:off x="415090" y="1905649"/>
            <a:ext cx="8170195" cy="1980000"/>
            <a:chOff x="415090" y="1905649"/>
            <a:chExt cx="8170195" cy="1980000"/>
          </a:xfrm>
        </p:grpSpPr>
        <p:sp>
          <p:nvSpPr>
            <p:cNvPr id="9" name="橢圓 8">
              <a:extLst>
                <a:ext uri="{FF2B5EF4-FFF2-40B4-BE49-F238E27FC236}">
                  <a16:creationId xmlns:a16="http://schemas.microsoft.com/office/drawing/2014/main" id="{ACAB4F3B-92E1-43D7-9974-5B64EFCEB60D}"/>
                </a:ext>
              </a:extLst>
            </p:cNvPr>
            <p:cNvSpPr/>
            <p:nvPr/>
          </p:nvSpPr>
          <p:spPr>
            <a:xfrm>
              <a:off x="3473608" y="2149741"/>
              <a:ext cx="1620000" cy="1620000"/>
            </a:xfrm>
            <a:prstGeom prst="ellipse">
              <a:avLst/>
            </a:prstGeom>
            <a:solidFill>
              <a:srgbClr val="C2E49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2800" b="1" dirty="0">
                  <a:solidFill>
                    <a:schemeClr val="tx1">
                      <a:lumMod val="50000"/>
                    </a:schemeClr>
                  </a:solidFill>
                  <a:latin typeface="微軟正黑體" panose="020B0604030504040204" pitchFamily="34" charset="-120"/>
                  <a:ea typeface="微軟正黑體" panose="020B0604030504040204" pitchFamily="34" charset="-120"/>
                </a:rPr>
                <a:t>遊戲引擎</a:t>
              </a:r>
            </a:p>
          </p:txBody>
        </p:sp>
        <p:sp>
          <p:nvSpPr>
            <p:cNvPr id="11" name="十字形 10">
              <a:extLst>
                <a:ext uri="{FF2B5EF4-FFF2-40B4-BE49-F238E27FC236}">
                  <a16:creationId xmlns:a16="http://schemas.microsoft.com/office/drawing/2014/main" id="{98334624-0A43-47DC-A69D-92F254D9DEBC}"/>
                </a:ext>
              </a:extLst>
            </p:cNvPr>
            <p:cNvSpPr/>
            <p:nvPr/>
          </p:nvSpPr>
          <p:spPr>
            <a:xfrm>
              <a:off x="2551194" y="2660946"/>
              <a:ext cx="469407" cy="469407"/>
            </a:xfrm>
            <a:prstGeom prst="plus">
              <a:avLst>
                <a:gd name="adj" fmla="val 308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7EC506C1-9815-4D11-B170-092969850008}"/>
                </a:ext>
              </a:extLst>
            </p:cNvPr>
            <p:cNvSpPr/>
            <p:nvPr/>
          </p:nvSpPr>
          <p:spPr>
            <a:xfrm>
              <a:off x="6605285" y="1905649"/>
              <a:ext cx="1980000" cy="198000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2200" b="1" dirty="0">
                  <a:latin typeface="微軟正黑體" panose="020B0604030504040204" pitchFamily="34" charset="-120"/>
                  <a:ea typeface="微軟正黑體" panose="020B0604030504040204" pitchFamily="34" charset="-120"/>
                </a:rPr>
                <a:t>軌道狀態監測</a:t>
              </a:r>
              <a:endParaRPr lang="zh-TW" altLang="en-US" sz="2200" b="1" dirty="0"/>
            </a:p>
          </p:txBody>
        </p:sp>
        <p:sp>
          <p:nvSpPr>
            <p:cNvPr id="22" name="箭號: 向右 21">
              <a:extLst>
                <a:ext uri="{FF2B5EF4-FFF2-40B4-BE49-F238E27FC236}">
                  <a16:creationId xmlns:a16="http://schemas.microsoft.com/office/drawing/2014/main" id="{BBDB4F8E-3123-41EA-888D-D3587168861C}"/>
                </a:ext>
              </a:extLst>
            </p:cNvPr>
            <p:cNvSpPr/>
            <p:nvPr/>
          </p:nvSpPr>
          <p:spPr>
            <a:xfrm>
              <a:off x="5517427" y="2650219"/>
              <a:ext cx="675564" cy="446440"/>
            </a:xfrm>
            <a:prstGeom prst="rightArrow">
              <a:avLst>
                <a:gd name="adj1" fmla="val 50000"/>
                <a:gd name="adj2" fmla="val 44307"/>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C5B1FEA2-9107-C10A-9CCB-12A69B5BB036}"/>
                </a:ext>
              </a:extLst>
            </p:cNvPr>
            <p:cNvSpPr/>
            <p:nvPr/>
          </p:nvSpPr>
          <p:spPr>
            <a:xfrm>
              <a:off x="415090" y="2149741"/>
              <a:ext cx="1620000" cy="1620000"/>
            </a:xfrm>
            <a:prstGeom prst="ellipse">
              <a:avLst/>
            </a:prstGeom>
            <a:solidFill>
              <a:schemeClr val="accent1">
                <a:lumMod val="60000"/>
                <a:lumOff val="40000"/>
                <a:alpha val="67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b="1" dirty="0">
                  <a:solidFill>
                    <a:srgbClr val="000000"/>
                  </a:solidFill>
                  <a:latin typeface="微軟正黑體" panose="020B0604030504040204" pitchFamily="34" charset="-120"/>
                  <a:ea typeface="微軟正黑體" panose="020B0604030504040204" pitchFamily="34" charset="-120"/>
                </a:rPr>
                <a:t>IoT</a:t>
              </a:r>
              <a:endParaRPr lang="zh-TW" altLang="en-US" sz="2800" b="1" dirty="0">
                <a:solidFill>
                  <a:srgbClr val="000000"/>
                </a:solidFill>
                <a:latin typeface="微軟正黑體" panose="020B0604030504040204" pitchFamily="34" charset="-120"/>
                <a:ea typeface="微軟正黑體" panose="020B0604030504040204" pitchFamily="34" charset="-12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方法與流程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38" name="Google Shape;927;p46">
            <a:extLst>
              <a:ext uri="{FF2B5EF4-FFF2-40B4-BE49-F238E27FC236}">
                <a16:creationId xmlns:a16="http://schemas.microsoft.com/office/drawing/2014/main" id="{6BA07125-2525-4305-B175-11C7A8BC76CD}"/>
              </a:ext>
            </a:extLst>
          </p:cNvPr>
          <p:cNvGrpSpPr/>
          <p:nvPr/>
        </p:nvGrpSpPr>
        <p:grpSpPr>
          <a:xfrm>
            <a:off x="279716" y="564423"/>
            <a:ext cx="396000" cy="396000"/>
            <a:chOff x="1923675" y="1633650"/>
            <a:chExt cx="436000" cy="435975"/>
          </a:xfrm>
        </p:grpSpPr>
        <p:sp>
          <p:nvSpPr>
            <p:cNvPr id="39" name="Google Shape;928;p46">
              <a:extLst>
                <a:ext uri="{FF2B5EF4-FFF2-40B4-BE49-F238E27FC236}">
                  <a16:creationId xmlns:a16="http://schemas.microsoft.com/office/drawing/2014/main" id="{20029D7E-E60D-4BEF-BD75-F87B3659911E}"/>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9;p46">
              <a:extLst>
                <a:ext uri="{FF2B5EF4-FFF2-40B4-BE49-F238E27FC236}">
                  <a16:creationId xmlns:a16="http://schemas.microsoft.com/office/drawing/2014/main" id="{FA517F63-3542-479A-AF47-E54232E0D603}"/>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0;p46">
              <a:extLst>
                <a:ext uri="{FF2B5EF4-FFF2-40B4-BE49-F238E27FC236}">
                  <a16:creationId xmlns:a16="http://schemas.microsoft.com/office/drawing/2014/main" id="{E0F7AE13-88A3-4920-B4F2-9C106F85353F}"/>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1;p46">
              <a:extLst>
                <a:ext uri="{FF2B5EF4-FFF2-40B4-BE49-F238E27FC236}">
                  <a16:creationId xmlns:a16="http://schemas.microsoft.com/office/drawing/2014/main" id="{EF8D4973-346B-4325-840D-D1A7E1B3F9C3}"/>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2;p46">
              <a:extLst>
                <a:ext uri="{FF2B5EF4-FFF2-40B4-BE49-F238E27FC236}">
                  <a16:creationId xmlns:a16="http://schemas.microsoft.com/office/drawing/2014/main" id="{39F173AB-1ADA-4920-BDC9-B7B56E24DA45}"/>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3;p46">
              <a:extLst>
                <a:ext uri="{FF2B5EF4-FFF2-40B4-BE49-F238E27FC236}">
                  <a16:creationId xmlns:a16="http://schemas.microsoft.com/office/drawing/2014/main" id="{2D644854-309C-4007-BF5E-D364981BC6F4}"/>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 name="資料庫圖表 46">
            <a:extLst>
              <a:ext uri="{FF2B5EF4-FFF2-40B4-BE49-F238E27FC236}">
                <a16:creationId xmlns:a16="http://schemas.microsoft.com/office/drawing/2014/main" id="{A77026D0-20FF-3BE3-14A4-94A53CA4A5E3}"/>
              </a:ext>
            </a:extLst>
          </p:cNvPr>
          <p:cNvGraphicFramePr/>
          <p:nvPr>
            <p:extLst>
              <p:ext uri="{D42A27DB-BD31-4B8C-83A1-F6EECF244321}">
                <p14:modId xmlns:p14="http://schemas.microsoft.com/office/powerpoint/2010/main" val="1936073330"/>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矩形 44">
            <a:extLst>
              <a:ext uri="{FF2B5EF4-FFF2-40B4-BE49-F238E27FC236}">
                <a16:creationId xmlns:a16="http://schemas.microsoft.com/office/drawing/2014/main" id="{5DFAB1BC-9A7E-DD73-C724-ADC2139BF7DF}"/>
              </a:ext>
            </a:extLst>
          </p:cNvPr>
          <p:cNvSpPr/>
          <p:nvPr/>
        </p:nvSpPr>
        <p:spPr>
          <a:xfrm>
            <a:off x="2671472" y="4145530"/>
            <a:ext cx="3248897" cy="885990"/>
          </a:xfrm>
          <a:prstGeom prst="rect">
            <a:avLst/>
          </a:prstGeom>
          <a:solidFill>
            <a:srgbClr val="FF9800">
              <a:alpha val="41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6" name="文字方塊 45">
            <a:extLst>
              <a:ext uri="{FF2B5EF4-FFF2-40B4-BE49-F238E27FC236}">
                <a16:creationId xmlns:a16="http://schemas.microsoft.com/office/drawing/2014/main" id="{EA883F8D-93DE-D5FC-9998-DE64A08B95DF}"/>
              </a:ext>
            </a:extLst>
          </p:cNvPr>
          <p:cNvSpPr txBox="1"/>
          <p:nvPr/>
        </p:nvSpPr>
        <p:spPr>
          <a:xfrm>
            <a:off x="2720478" y="4176453"/>
            <a:ext cx="767423" cy="246221"/>
          </a:xfrm>
          <a:prstGeom prst="rect">
            <a:avLst/>
          </a:prstGeom>
          <a:noFill/>
        </p:spPr>
        <p:txBody>
          <a:bodyPr wrap="square" rtlCol="0">
            <a:spAutoFit/>
          </a:bodyPr>
          <a:lstStyle/>
          <a:p>
            <a:pPr>
              <a:buClrTx/>
              <a:buFontTx/>
              <a:buNone/>
            </a:pP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整合應用</a:t>
            </a:r>
          </a:p>
        </p:txBody>
      </p:sp>
      <p:sp>
        <p:nvSpPr>
          <p:cNvPr id="48" name="矩形 47">
            <a:extLst>
              <a:ext uri="{FF2B5EF4-FFF2-40B4-BE49-F238E27FC236}">
                <a16:creationId xmlns:a16="http://schemas.microsoft.com/office/drawing/2014/main" id="{4AEA521C-1E01-6BEC-4D4F-0A82CE3A30E4}"/>
              </a:ext>
            </a:extLst>
          </p:cNvPr>
          <p:cNvSpPr/>
          <p:nvPr/>
        </p:nvSpPr>
        <p:spPr>
          <a:xfrm>
            <a:off x="5202596" y="1690194"/>
            <a:ext cx="1960933" cy="1885845"/>
          </a:xfrm>
          <a:prstGeom prst="rect">
            <a:avLst/>
          </a:prstGeom>
          <a:solidFill>
            <a:srgbClr val="70AD47">
              <a:lumMod val="40000"/>
              <a:lumOff val="60000"/>
              <a:alpha val="6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6888C7D9-E587-ECFE-AF3D-974680917435}"/>
              </a:ext>
            </a:extLst>
          </p:cNvPr>
          <p:cNvSpPr txBox="1"/>
          <p:nvPr/>
        </p:nvSpPr>
        <p:spPr>
          <a:xfrm>
            <a:off x="5281258" y="1819585"/>
            <a:ext cx="235986" cy="707886"/>
          </a:xfrm>
          <a:prstGeom prst="rect">
            <a:avLst/>
          </a:prstGeom>
          <a:noFill/>
        </p:spPr>
        <p:txBody>
          <a:bodyPr wrap="square" rtlCol="0">
            <a:spAutoFit/>
          </a:bodyPr>
          <a:lstStyle/>
          <a:p>
            <a:pPr>
              <a:buClrTx/>
              <a:buFontTx/>
              <a:buNone/>
            </a:pP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遊戲引擎</a:t>
            </a:r>
          </a:p>
        </p:txBody>
      </p:sp>
      <p:sp>
        <p:nvSpPr>
          <p:cNvPr id="50" name="矩形 49">
            <a:extLst>
              <a:ext uri="{FF2B5EF4-FFF2-40B4-BE49-F238E27FC236}">
                <a16:creationId xmlns:a16="http://schemas.microsoft.com/office/drawing/2014/main" id="{FBB193C1-A092-CEF7-3C35-33BC2DA1F3FF}"/>
              </a:ext>
            </a:extLst>
          </p:cNvPr>
          <p:cNvSpPr/>
          <p:nvPr/>
        </p:nvSpPr>
        <p:spPr>
          <a:xfrm>
            <a:off x="1227772" y="1692951"/>
            <a:ext cx="2758362" cy="1690914"/>
          </a:xfrm>
          <a:prstGeom prst="rect">
            <a:avLst/>
          </a:prstGeom>
          <a:solidFill>
            <a:srgbClr val="ED7D31">
              <a:lumMod val="40000"/>
              <a:lumOff val="60000"/>
              <a:alpha val="5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1" name="矩形 50">
            <a:extLst>
              <a:ext uri="{FF2B5EF4-FFF2-40B4-BE49-F238E27FC236}">
                <a16:creationId xmlns:a16="http://schemas.microsoft.com/office/drawing/2014/main" id="{432869CF-65F1-29D1-E87F-0C97B497F7DC}"/>
              </a:ext>
            </a:extLst>
          </p:cNvPr>
          <p:cNvSpPr/>
          <p:nvPr/>
        </p:nvSpPr>
        <p:spPr>
          <a:xfrm>
            <a:off x="3604817" y="1170672"/>
            <a:ext cx="1382205" cy="326424"/>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文獻回顧</a:t>
            </a:r>
          </a:p>
        </p:txBody>
      </p:sp>
      <p:sp>
        <p:nvSpPr>
          <p:cNvPr id="52" name="矩形 51">
            <a:extLst>
              <a:ext uri="{FF2B5EF4-FFF2-40B4-BE49-F238E27FC236}">
                <a16:creationId xmlns:a16="http://schemas.microsoft.com/office/drawing/2014/main" id="{DB2047F2-C1F9-D1CE-247D-F9D982F80A8D}"/>
              </a:ext>
            </a:extLst>
          </p:cNvPr>
          <p:cNvSpPr/>
          <p:nvPr/>
        </p:nvSpPr>
        <p:spPr>
          <a:xfrm>
            <a:off x="1615464" y="1850535"/>
            <a:ext cx="2070521"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監測模組</a:t>
            </a:r>
          </a:p>
        </p:txBody>
      </p:sp>
      <p:sp>
        <p:nvSpPr>
          <p:cNvPr id="53" name="矩形 52">
            <a:extLst>
              <a:ext uri="{FF2B5EF4-FFF2-40B4-BE49-F238E27FC236}">
                <a16:creationId xmlns:a16="http://schemas.microsoft.com/office/drawing/2014/main" id="{44C058AA-7C81-5425-AF95-DF44D20BE1BD}"/>
              </a:ext>
            </a:extLst>
          </p:cNvPr>
          <p:cNvSpPr/>
          <p:nvPr/>
        </p:nvSpPr>
        <p:spPr>
          <a:xfrm>
            <a:off x="1959621" y="2962210"/>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數據量測</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4" name="矩形 53">
            <a:extLst>
              <a:ext uri="{FF2B5EF4-FFF2-40B4-BE49-F238E27FC236}">
                <a16:creationId xmlns:a16="http://schemas.microsoft.com/office/drawing/2014/main" id="{043148B6-05E5-A1FE-C466-5596A1882CCA}"/>
              </a:ext>
            </a:extLst>
          </p:cNvPr>
          <p:cNvSpPr/>
          <p:nvPr/>
        </p:nvSpPr>
        <p:spPr>
          <a:xfrm>
            <a:off x="5615572" y="1870287"/>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路段圖說</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5" name="矩形 54">
            <a:extLst>
              <a:ext uri="{FF2B5EF4-FFF2-40B4-BE49-F238E27FC236}">
                <a16:creationId xmlns:a16="http://schemas.microsoft.com/office/drawing/2014/main" id="{AA531028-F456-0FEC-08AB-CA4F6BA3102A}"/>
              </a:ext>
            </a:extLst>
          </p:cNvPr>
          <p:cNvSpPr/>
          <p:nvPr/>
        </p:nvSpPr>
        <p:spPr>
          <a:xfrm>
            <a:off x="5615572" y="2373793"/>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軌道模型</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6" name="接點: 肘形 55">
            <a:extLst>
              <a:ext uri="{FF2B5EF4-FFF2-40B4-BE49-F238E27FC236}">
                <a16:creationId xmlns:a16="http://schemas.microsoft.com/office/drawing/2014/main" id="{8F556B18-E78C-29C3-663C-263DEBBF1F94}"/>
              </a:ext>
            </a:extLst>
          </p:cNvPr>
          <p:cNvCxnSpPr>
            <a:cxnSpLocks/>
            <a:stCxn id="51" idx="2"/>
            <a:endCxn id="52" idx="0"/>
          </p:cNvCxnSpPr>
          <p:nvPr/>
        </p:nvCxnSpPr>
        <p:spPr>
          <a:xfrm rot="5400000">
            <a:off x="3296604" y="851218"/>
            <a:ext cx="353439" cy="1645195"/>
          </a:xfrm>
          <a:prstGeom prst="bentConnector3">
            <a:avLst>
              <a:gd name="adj1" fmla="val 25566"/>
            </a:avLst>
          </a:prstGeom>
          <a:noFill/>
          <a:ln w="19050" cap="flat" cmpd="sng" algn="ctr">
            <a:solidFill>
              <a:srgbClr val="E7E6E6">
                <a:lumMod val="50000"/>
              </a:srgbClr>
            </a:solidFill>
            <a:prstDash val="solid"/>
            <a:miter lim="800000"/>
            <a:tailEnd type="triangle"/>
          </a:ln>
          <a:effectLst/>
        </p:spPr>
      </p:cxnSp>
      <p:cxnSp>
        <p:nvCxnSpPr>
          <p:cNvPr id="57" name="接點: 肘形 56">
            <a:extLst>
              <a:ext uri="{FF2B5EF4-FFF2-40B4-BE49-F238E27FC236}">
                <a16:creationId xmlns:a16="http://schemas.microsoft.com/office/drawing/2014/main" id="{A6E73E59-BC13-196D-A337-6D1C34E3AA92}"/>
              </a:ext>
            </a:extLst>
          </p:cNvPr>
          <p:cNvCxnSpPr>
            <a:cxnSpLocks/>
            <a:stCxn id="51" idx="2"/>
            <a:endCxn id="54" idx="0"/>
          </p:cNvCxnSpPr>
          <p:nvPr/>
        </p:nvCxnSpPr>
        <p:spPr>
          <a:xfrm rot="16200000" flipH="1">
            <a:off x="5114702" y="678313"/>
            <a:ext cx="373191" cy="2010755"/>
          </a:xfrm>
          <a:prstGeom prst="bentConnector3">
            <a:avLst>
              <a:gd name="adj1" fmla="val 24137"/>
            </a:avLst>
          </a:prstGeom>
          <a:noFill/>
          <a:ln w="19050" cap="flat" cmpd="sng" algn="ctr">
            <a:solidFill>
              <a:srgbClr val="E7E6E6">
                <a:lumMod val="50000"/>
              </a:srgbClr>
            </a:solidFill>
            <a:prstDash val="solid"/>
            <a:miter lim="800000"/>
            <a:tailEnd type="triangle"/>
          </a:ln>
          <a:effectLst/>
        </p:spPr>
      </p:cxnSp>
      <p:cxnSp>
        <p:nvCxnSpPr>
          <p:cNvPr id="58" name="接點: 肘形 57">
            <a:extLst>
              <a:ext uri="{FF2B5EF4-FFF2-40B4-BE49-F238E27FC236}">
                <a16:creationId xmlns:a16="http://schemas.microsoft.com/office/drawing/2014/main" id="{3783CC41-D3BC-B6E5-7E13-13CC8AF3CDD4}"/>
              </a:ext>
            </a:extLst>
          </p:cNvPr>
          <p:cNvCxnSpPr>
            <a:cxnSpLocks/>
            <a:stCxn id="75" idx="3"/>
            <a:endCxn id="76" idx="0"/>
          </p:cNvCxnSpPr>
          <p:nvPr/>
        </p:nvCxnSpPr>
        <p:spPr>
          <a:xfrm>
            <a:off x="4256814" y="3814853"/>
            <a:ext cx="121543" cy="626946"/>
          </a:xfrm>
          <a:prstGeom prst="bentConnector2">
            <a:avLst/>
          </a:prstGeom>
          <a:noFill/>
          <a:ln w="19050" cap="flat" cmpd="sng" algn="ctr">
            <a:solidFill>
              <a:srgbClr val="E7E6E6">
                <a:lumMod val="50000"/>
              </a:srgbClr>
            </a:solidFill>
            <a:prstDash val="solid"/>
            <a:miter lim="800000"/>
            <a:tailEnd type="triangle"/>
          </a:ln>
          <a:effectLst/>
        </p:spPr>
      </p:cxnSp>
      <p:cxnSp>
        <p:nvCxnSpPr>
          <p:cNvPr id="59" name="接點: 肘形 58">
            <a:extLst>
              <a:ext uri="{FF2B5EF4-FFF2-40B4-BE49-F238E27FC236}">
                <a16:creationId xmlns:a16="http://schemas.microsoft.com/office/drawing/2014/main" id="{FEAD00C3-8ED7-6B3E-A3FA-18B7D531DFA2}"/>
              </a:ext>
            </a:extLst>
          </p:cNvPr>
          <p:cNvCxnSpPr>
            <a:cxnSpLocks/>
            <a:stCxn id="64" idx="2"/>
            <a:endCxn id="76" idx="0"/>
          </p:cNvCxnSpPr>
          <p:nvPr/>
        </p:nvCxnSpPr>
        <p:spPr>
          <a:xfrm rot="5400000">
            <a:off x="4677728" y="2812857"/>
            <a:ext cx="1329571" cy="1928313"/>
          </a:xfrm>
          <a:prstGeom prst="bentConnector3">
            <a:avLst>
              <a:gd name="adj1" fmla="val 43982"/>
            </a:avLst>
          </a:prstGeom>
          <a:noFill/>
          <a:ln w="19050" cap="flat" cmpd="sng" algn="ctr">
            <a:solidFill>
              <a:srgbClr val="E7E6E6">
                <a:lumMod val="50000"/>
              </a:srgbClr>
            </a:solidFill>
            <a:prstDash val="solid"/>
            <a:miter lim="800000"/>
            <a:tailEnd type="triangle"/>
          </a:ln>
          <a:effectLst/>
        </p:spPr>
      </p:cxnSp>
      <p:sp>
        <p:nvSpPr>
          <p:cNvPr id="60" name="文字方塊 59">
            <a:extLst>
              <a:ext uri="{FF2B5EF4-FFF2-40B4-BE49-F238E27FC236}">
                <a16:creationId xmlns:a16="http://schemas.microsoft.com/office/drawing/2014/main" id="{0554AD17-D944-7E2F-AA5F-0C6F5B90E75C}"/>
              </a:ext>
            </a:extLst>
          </p:cNvPr>
          <p:cNvSpPr txBox="1"/>
          <p:nvPr/>
        </p:nvSpPr>
        <p:spPr>
          <a:xfrm>
            <a:off x="1306434" y="1822342"/>
            <a:ext cx="235986" cy="553998"/>
          </a:xfrm>
          <a:prstGeom prst="rect">
            <a:avLst/>
          </a:prstGeom>
          <a:noFill/>
        </p:spPr>
        <p:txBody>
          <a:bodyPr wrap="square" rtlCol="0">
            <a:spAutoFit/>
          </a:bodyPr>
          <a:lstStyle/>
          <a:p>
            <a:pPr>
              <a:buClrTx/>
              <a:buFontTx/>
              <a:buNone/>
            </a:pP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物聯網</a:t>
            </a:r>
            <a:endParaRPr lang="en-US" altLang="zh-TW" sz="1000" b="1" kern="1200" dirty="0">
              <a:solidFill>
                <a:prstClr val="black"/>
              </a:solidFill>
              <a:latin typeface="微軟正黑體" panose="020B0604030504040204" pitchFamily="34" charset="-120"/>
              <a:ea typeface="微軟正黑體" panose="020B0604030504040204" pitchFamily="34" charset="-120"/>
              <a:cs typeface="+mn-cs"/>
            </a:endParaRPr>
          </a:p>
        </p:txBody>
      </p:sp>
      <p:sp>
        <p:nvSpPr>
          <p:cNvPr id="61" name="矩形 60">
            <a:extLst>
              <a:ext uri="{FF2B5EF4-FFF2-40B4-BE49-F238E27FC236}">
                <a16:creationId xmlns:a16="http://schemas.microsoft.com/office/drawing/2014/main" id="{704194B0-B260-F39B-C239-3FE0F17AB5F4}"/>
              </a:ext>
            </a:extLst>
          </p:cNvPr>
          <p:cNvSpPr/>
          <p:nvPr/>
        </p:nvSpPr>
        <p:spPr>
          <a:xfrm>
            <a:off x="1615883" y="2078915"/>
            <a:ext cx="690680"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感測元件</a:t>
            </a:r>
          </a:p>
        </p:txBody>
      </p:sp>
      <p:sp>
        <p:nvSpPr>
          <p:cNvPr id="62" name="矩形 61">
            <a:extLst>
              <a:ext uri="{FF2B5EF4-FFF2-40B4-BE49-F238E27FC236}">
                <a16:creationId xmlns:a16="http://schemas.microsoft.com/office/drawing/2014/main" id="{AC24CE09-182A-00F0-2F21-7F58DD3272E0}"/>
              </a:ext>
            </a:extLst>
          </p:cNvPr>
          <p:cNvSpPr/>
          <p:nvPr/>
        </p:nvSpPr>
        <p:spPr>
          <a:xfrm>
            <a:off x="2306563" y="2078914"/>
            <a:ext cx="691108"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無線傳輸</a:t>
            </a:r>
          </a:p>
        </p:txBody>
      </p:sp>
      <p:sp>
        <p:nvSpPr>
          <p:cNvPr id="63" name="矩形 62">
            <a:extLst>
              <a:ext uri="{FF2B5EF4-FFF2-40B4-BE49-F238E27FC236}">
                <a16:creationId xmlns:a16="http://schemas.microsoft.com/office/drawing/2014/main" id="{BD0F8AE7-27EB-BDC0-3AFE-9B6F15851662}"/>
              </a:ext>
            </a:extLst>
          </p:cNvPr>
          <p:cNvSpPr/>
          <p:nvPr/>
        </p:nvSpPr>
        <p:spPr>
          <a:xfrm>
            <a:off x="1959621" y="2492030"/>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現地安裝</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63">
            <a:extLst>
              <a:ext uri="{FF2B5EF4-FFF2-40B4-BE49-F238E27FC236}">
                <a16:creationId xmlns:a16="http://schemas.microsoft.com/office/drawing/2014/main" id="{B61F9157-EBD9-96FD-A98E-7E82442D440E}"/>
              </a:ext>
            </a:extLst>
          </p:cNvPr>
          <p:cNvSpPr/>
          <p:nvPr/>
        </p:nvSpPr>
        <p:spPr>
          <a:xfrm>
            <a:off x="5563406" y="2883847"/>
            <a:ext cx="1486528"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互動平台</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64">
            <a:extLst>
              <a:ext uri="{FF2B5EF4-FFF2-40B4-BE49-F238E27FC236}">
                <a16:creationId xmlns:a16="http://schemas.microsoft.com/office/drawing/2014/main" id="{A4BEE078-9842-8E93-D99A-9BCEF973A0AB}"/>
              </a:ext>
            </a:extLst>
          </p:cNvPr>
          <p:cNvSpPr/>
          <p:nvPr/>
        </p:nvSpPr>
        <p:spPr>
          <a:xfrm>
            <a:off x="5563405" y="3113358"/>
            <a:ext cx="743264"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使用者介面</a:t>
            </a:r>
          </a:p>
        </p:txBody>
      </p:sp>
      <p:sp>
        <p:nvSpPr>
          <p:cNvPr id="66" name="矩形 65">
            <a:extLst>
              <a:ext uri="{FF2B5EF4-FFF2-40B4-BE49-F238E27FC236}">
                <a16:creationId xmlns:a16="http://schemas.microsoft.com/office/drawing/2014/main" id="{A4E563AA-5E57-449A-9C98-5421C7CD5037}"/>
              </a:ext>
            </a:extLst>
          </p:cNvPr>
          <p:cNvSpPr/>
          <p:nvPr/>
        </p:nvSpPr>
        <p:spPr>
          <a:xfrm>
            <a:off x="6306670" y="3113339"/>
            <a:ext cx="743264"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程式腳本</a:t>
            </a:r>
          </a:p>
        </p:txBody>
      </p:sp>
      <p:sp>
        <p:nvSpPr>
          <p:cNvPr id="67" name="矩形 66">
            <a:extLst>
              <a:ext uri="{FF2B5EF4-FFF2-40B4-BE49-F238E27FC236}">
                <a16:creationId xmlns:a16="http://schemas.microsoft.com/office/drawing/2014/main" id="{BA597894-3618-223B-C652-83232DD0370F}"/>
              </a:ext>
            </a:extLst>
          </p:cNvPr>
          <p:cNvSpPr/>
          <p:nvPr/>
        </p:nvSpPr>
        <p:spPr>
          <a:xfrm>
            <a:off x="2875037" y="3541449"/>
            <a:ext cx="1382205"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監測成果</a:t>
            </a:r>
          </a:p>
        </p:txBody>
      </p:sp>
      <p:sp>
        <p:nvSpPr>
          <p:cNvPr id="68" name="矩形 67">
            <a:extLst>
              <a:ext uri="{FF2B5EF4-FFF2-40B4-BE49-F238E27FC236}">
                <a16:creationId xmlns:a16="http://schemas.microsoft.com/office/drawing/2014/main" id="{88DB7189-EE5E-FA6A-4AB1-8DA608DC2FA0}"/>
              </a:ext>
            </a:extLst>
          </p:cNvPr>
          <p:cNvSpPr/>
          <p:nvPr/>
        </p:nvSpPr>
        <p:spPr>
          <a:xfrm>
            <a:off x="2875456" y="3769829"/>
            <a:ext cx="690680"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數據觀察</a:t>
            </a:r>
          </a:p>
        </p:txBody>
      </p:sp>
      <p:sp>
        <p:nvSpPr>
          <p:cNvPr id="69" name="矩形 68">
            <a:extLst>
              <a:ext uri="{FF2B5EF4-FFF2-40B4-BE49-F238E27FC236}">
                <a16:creationId xmlns:a16="http://schemas.microsoft.com/office/drawing/2014/main" id="{BA2E14F5-B951-1B55-5C1F-447C2EA9DEE4}"/>
              </a:ext>
            </a:extLst>
          </p:cNvPr>
          <p:cNvSpPr/>
          <p:nvPr/>
        </p:nvSpPr>
        <p:spPr>
          <a:xfrm>
            <a:off x="3566136" y="3769828"/>
            <a:ext cx="691108"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趨勢分析</a:t>
            </a:r>
          </a:p>
        </p:txBody>
      </p:sp>
      <p:cxnSp>
        <p:nvCxnSpPr>
          <p:cNvPr id="70" name="直線單箭頭接點 69">
            <a:extLst>
              <a:ext uri="{FF2B5EF4-FFF2-40B4-BE49-F238E27FC236}">
                <a16:creationId xmlns:a16="http://schemas.microsoft.com/office/drawing/2014/main" id="{14A2F173-31BC-F88C-3344-5E5BFF414664}"/>
              </a:ext>
            </a:extLst>
          </p:cNvPr>
          <p:cNvCxnSpPr>
            <a:cxnSpLocks/>
            <a:stCxn id="63" idx="2"/>
            <a:endCxn id="53" idx="0"/>
          </p:cNvCxnSpPr>
          <p:nvPr/>
        </p:nvCxnSpPr>
        <p:spPr>
          <a:xfrm>
            <a:off x="2650724" y="2818455"/>
            <a:ext cx="0" cy="143755"/>
          </a:xfrm>
          <a:prstGeom prst="straightConnector1">
            <a:avLst/>
          </a:prstGeom>
          <a:noFill/>
          <a:ln w="19050" cap="flat" cmpd="sng" algn="ctr">
            <a:solidFill>
              <a:srgbClr val="E7E6E6">
                <a:lumMod val="50000"/>
              </a:srgbClr>
            </a:solidFill>
            <a:prstDash val="solid"/>
            <a:miter lim="800000"/>
            <a:tailEnd type="triangle"/>
          </a:ln>
          <a:effectLst/>
        </p:spPr>
      </p:cxnSp>
      <p:cxnSp>
        <p:nvCxnSpPr>
          <p:cNvPr id="71" name="直線單箭頭接點 70">
            <a:extLst>
              <a:ext uri="{FF2B5EF4-FFF2-40B4-BE49-F238E27FC236}">
                <a16:creationId xmlns:a16="http://schemas.microsoft.com/office/drawing/2014/main" id="{F3EC7EFF-EABC-E696-9EBF-8E5FE82A7684}"/>
              </a:ext>
            </a:extLst>
          </p:cNvPr>
          <p:cNvCxnSpPr>
            <a:cxnSpLocks/>
            <a:stCxn id="62" idx="2"/>
            <a:endCxn id="63" idx="0"/>
          </p:cNvCxnSpPr>
          <p:nvPr/>
        </p:nvCxnSpPr>
        <p:spPr>
          <a:xfrm flipH="1">
            <a:off x="2650724" y="2348914"/>
            <a:ext cx="1393" cy="143116"/>
          </a:xfrm>
          <a:prstGeom prst="straightConnector1">
            <a:avLst/>
          </a:prstGeom>
          <a:noFill/>
          <a:ln w="19050" cap="flat" cmpd="sng" algn="ctr">
            <a:solidFill>
              <a:srgbClr val="E7E6E6">
                <a:lumMod val="50000"/>
              </a:srgbClr>
            </a:solidFill>
            <a:prstDash val="solid"/>
            <a:miter lim="800000"/>
            <a:tailEnd type="triangle"/>
          </a:ln>
          <a:effectLst/>
        </p:spPr>
      </p:cxnSp>
      <p:cxnSp>
        <p:nvCxnSpPr>
          <p:cNvPr id="72" name="直線單箭頭接點 71">
            <a:extLst>
              <a:ext uri="{FF2B5EF4-FFF2-40B4-BE49-F238E27FC236}">
                <a16:creationId xmlns:a16="http://schemas.microsoft.com/office/drawing/2014/main" id="{0B550A7B-4F11-255F-8E64-116394EFB3EE}"/>
              </a:ext>
            </a:extLst>
          </p:cNvPr>
          <p:cNvCxnSpPr>
            <a:cxnSpLocks/>
            <a:stCxn id="54" idx="2"/>
            <a:endCxn id="55" idx="0"/>
          </p:cNvCxnSpPr>
          <p:nvPr/>
        </p:nvCxnSpPr>
        <p:spPr>
          <a:xfrm>
            <a:off x="6306675" y="2196711"/>
            <a:ext cx="0" cy="177082"/>
          </a:xfrm>
          <a:prstGeom prst="straightConnector1">
            <a:avLst/>
          </a:prstGeom>
          <a:noFill/>
          <a:ln w="19050" cap="flat" cmpd="sng" algn="ctr">
            <a:solidFill>
              <a:srgbClr val="E7E6E6">
                <a:lumMod val="50000"/>
              </a:srgbClr>
            </a:solidFill>
            <a:prstDash val="solid"/>
            <a:miter lim="800000"/>
            <a:tailEnd type="triangle"/>
          </a:ln>
          <a:effectLst/>
        </p:spPr>
      </p:cxnSp>
      <p:cxnSp>
        <p:nvCxnSpPr>
          <p:cNvPr id="73" name="直線單箭頭接點 72">
            <a:extLst>
              <a:ext uri="{FF2B5EF4-FFF2-40B4-BE49-F238E27FC236}">
                <a16:creationId xmlns:a16="http://schemas.microsoft.com/office/drawing/2014/main" id="{21DC15E5-D248-BEDB-95EC-13782649A886}"/>
              </a:ext>
            </a:extLst>
          </p:cNvPr>
          <p:cNvCxnSpPr>
            <a:cxnSpLocks/>
            <a:stCxn id="55" idx="2"/>
            <a:endCxn id="64" idx="0"/>
          </p:cNvCxnSpPr>
          <p:nvPr/>
        </p:nvCxnSpPr>
        <p:spPr>
          <a:xfrm flipH="1">
            <a:off x="6306670" y="2700218"/>
            <a:ext cx="5" cy="183629"/>
          </a:xfrm>
          <a:prstGeom prst="straightConnector1">
            <a:avLst/>
          </a:prstGeom>
          <a:noFill/>
          <a:ln w="19050" cap="flat" cmpd="sng" algn="ctr">
            <a:solidFill>
              <a:srgbClr val="E7E6E6">
                <a:lumMod val="50000"/>
              </a:srgbClr>
            </a:solidFill>
            <a:prstDash val="solid"/>
            <a:miter lim="800000"/>
            <a:tailEnd type="triangle"/>
          </a:ln>
          <a:effectLst/>
        </p:spPr>
      </p:cxnSp>
      <p:sp>
        <p:nvSpPr>
          <p:cNvPr id="74" name="矩形 73">
            <a:extLst>
              <a:ext uri="{FF2B5EF4-FFF2-40B4-BE49-F238E27FC236}">
                <a16:creationId xmlns:a16="http://schemas.microsoft.com/office/drawing/2014/main" id="{192A671B-AD73-B4B0-8592-70857BA4EF70}"/>
              </a:ext>
            </a:extLst>
          </p:cNvPr>
          <p:cNvSpPr/>
          <p:nvPr/>
        </p:nvSpPr>
        <p:spPr>
          <a:xfrm>
            <a:off x="2998089" y="2078595"/>
            <a:ext cx="687895"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軟體編寫</a:t>
            </a:r>
          </a:p>
        </p:txBody>
      </p:sp>
      <p:sp>
        <p:nvSpPr>
          <p:cNvPr id="75" name="矩形 74">
            <a:extLst>
              <a:ext uri="{FF2B5EF4-FFF2-40B4-BE49-F238E27FC236}">
                <a16:creationId xmlns:a16="http://schemas.microsoft.com/office/drawing/2014/main" id="{29FA4621-37A5-9BB6-C2AA-BA425EC530C0}"/>
              </a:ext>
            </a:extLst>
          </p:cNvPr>
          <p:cNvSpPr/>
          <p:nvPr/>
        </p:nvSpPr>
        <p:spPr>
          <a:xfrm>
            <a:off x="2875037" y="3541449"/>
            <a:ext cx="1381777" cy="5468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33C075B8-A0BC-21DD-5910-5EE43647BDAD}"/>
              </a:ext>
            </a:extLst>
          </p:cNvPr>
          <p:cNvSpPr/>
          <p:nvPr/>
        </p:nvSpPr>
        <p:spPr>
          <a:xfrm>
            <a:off x="3104190" y="4441799"/>
            <a:ext cx="2548333"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互動平台應用</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A6E63D7F-86A9-2C8C-711E-D9D54F331784}"/>
              </a:ext>
            </a:extLst>
          </p:cNvPr>
          <p:cNvSpPr/>
          <p:nvPr/>
        </p:nvSpPr>
        <p:spPr>
          <a:xfrm>
            <a:off x="3104609" y="4670179"/>
            <a:ext cx="849444" cy="318428"/>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視覺化監測</a:t>
            </a:r>
            <a:b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數據呈現</a:t>
            </a:r>
          </a:p>
        </p:txBody>
      </p:sp>
      <p:sp>
        <p:nvSpPr>
          <p:cNvPr id="78" name="矩形 77">
            <a:extLst>
              <a:ext uri="{FF2B5EF4-FFF2-40B4-BE49-F238E27FC236}">
                <a16:creationId xmlns:a16="http://schemas.microsoft.com/office/drawing/2014/main" id="{1597C97D-8E32-A24F-8305-D0471AA7A397}"/>
              </a:ext>
            </a:extLst>
          </p:cNvPr>
          <p:cNvSpPr/>
          <p:nvPr/>
        </p:nvSpPr>
        <p:spPr>
          <a:xfrm>
            <a:off x="3954053" y="4669859"/>
            <a:ext cx="849444" cy="319068"/>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狀態註記表單</a:t>
            </a:r>
          </a:p>
        </p:txBody>
      </p:sp>
      <p:sp>
        <p:nvSpPr>
          <p:cNvPr id="79" name="矩形 78">
            <a:extLst>
              <a:ext uri="{FF2B5EF4-FFF2-40B4-BE49-F238E27FC236}">
                <a16:creationId xmlns:a16="http://schemas.microsoft.com/office/drawing/2014/main" id="{261EABDC-990E-8F94-5003-F8E910AC952E}"/>
              </a:ext>
            </a:extLst>
          </p:cNvPr>
          <p:cNvSpPr/>
          <p:nvPr/>
        </p:nvSpPr>
        <p:spPr>
          <a:xfrm>
            <a:off x="3104190" y="4441799"/>
            <a:ext cx="1381777" cy="5468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79">
            <a:extLst>
              <a:ext uri="{FF2B5EF4-FFF2-40B4-BE49-F238E27FC236}">
                <a16:creationId xmlns:a16="http://schemas.microsoft.com/office/drawing/2014/main" id="{845006CC-E707-2A1C-0702-B3FCF694ED21}"/>
              </a:ext>
            </a:extLst>
          </p:cNvPr>
          <p:cNvSpPr/>
          <p:nvPr/>
        </p:nvSpPr>
        <p:spPr>
          <a:xfrm>
            <a:off x="4802870" y="4669859"/>
            <a:ext cx="849444" cy="319068"/>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模型空間瀏覽</a:t>
            </a:r>
          </a:p>
        </p:txBody>
      </p:sp>
      <p:cxnSp>
        <p:nvCxnSpPr>
          <p:cNvPr id="81" name="接點: 肘形 80">
            <a:extLst>
              <a:ext uri="{FF2B5EF4-FFF2-40B4-BE49-F238E27FC236}">
                <a16:creationId xmlns:a16="http://schemas.microsoft.com/office/drawing/2014/main" id="{45CF2C1E-88F8-0E2A-5BBD-0DD1148BAE7F}"/>
              </a:ext>
            </a:extLst>
          </p:cNvPr>
          <p:cNvCxnSpPr>
            <a:cxnSpLocks/>
            <a:stCxn id="53" idx="2"/>
            <a:endCxn id="75" idx="1"/>
          </p:cNvCxnSpPr>
          <p:nvPr/>
        </p:nvCxnSpPr>
        <p:spPr>
          <a:xfrm rot="16200000" flipH="1">
            <a:off x="2499771" y="3439587"/>
            <a:ext cx="526218" cy="224313"/>
          </a:xfrm>
          <a:prstGeom prst="bentConnector2">
            <a:avLst/>
          </a:prstGeom>
          <a:noFill/>
          <a:ln w="19050" cap="flat" cmpd="sng" algn="ctr">
            <a:solidFill>
              <a:srgbClr val="E7E6E6">
                <a:lumMod val="50000"/>
              </a:srgbClr>
            </a:solidFill>
            <a:prstDash val="solid"/>
            <a:miter lim="800000"/>
            <a:tailEnd type="triangle"/>
          </a:ln>
          <a:effectLst/>
        </p:spPr>
      </p:cxnSp>
    </p:spTree>
    <p:extLst>
      <p:ext uri="{BB962C8B-B14F-4D97-AF65-F5344CB8AC3E}">
        <p14:creationId xmlns:p14="http://schemas.microsoft.com/office/powerpoint/2010/main" val="1423713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文獻回顧</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aphicFrame>
        <p:nvGraphicFramePr>
          <p:cNvPr id="47" name="資料庫圖表 46">
            <a:extLst>
              <a:ext uri="{FF2B5EF4-FFF2-40B4-BE49-F238E27FC236}">
                <a16:creationId xmlns:a16="http://schemas.microsoft.com/office/drawing/2014/main" id="{A77026D0-20FF-3BE3-14A4-94A53CA4A5E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2" name="Google Shape;857;p46">
            <a:extLst>
              <a:ext uri="{FF2B5EF4-FFF2-40B4-BE49-F238E27FC236}">
                <a16:creationId xmlns:a16="http://schemas.microsoft.com/office/drawing/2014/main" id="{BA2A3888-082E-A083-EEF8-6C2E58A84738}"/>
              </a:ext>
            </a:extLst>
          </p:cNvPr>
          <p:cNvGrpSpPr/>
          <p:nvPr/>
        </p:nvGrpSpPr>
        <p:grpSpPr>
          <a:xfrm>
            <a:off x="289180" y="560504"/>
            <a:ext cx="309041" cy="403123"/>
            <a:chOff x="590250" y="244200"/>
            <a:chExt cx="407975" cy="532175"/>
          </a:xfrm>
        </p:grpSpPr>
        <p:sp>
          <p:nvSpPr>
            <p:cNvPr id="83" name="Google Shape;858;p46">
              <a:extLst>
                <a:ext uri="{FF2B5EF4-FFF2-40B4-BE49-F238E27FC236}">
                  <a16:creationId xmlns:a16="http://schemas.microsoft.com/office/drawing/2014/main" id="{B56241B1-98B1-7160-D06E-C9F5F81ABA28}"/>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9;p46">
              <a:extLst>
                <a:ext uri="{FF2B5EF4-FFF2-40B4-BE49-F238E27FC236}">
                  <a16:creationId xmlns:a16="http://schemas.microsoft.com/office/drawing/2014/main" id="{DA05F94C-CF20-DB5A-2CCE-0437AE714541}"/>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60;p46">
              <a:extLst>
                <a:ext uri="{FF2B5EF4-FFF2-40B4-BE49-F238E27FC236}">
                  <a16:creationId xmlns:a16="http://schemas.microsoft.com/office/drawing/2014/main" id="{C49707DD-9900-46CA-3B8F-5C9B7855DE2A}"/>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1;p46">
              <a:extLst>
                <a:ext uri="{FF2B5EF4-FFF2-40B4-BE49-F238E27FC236}">
                  <a16:creationId xmlns:a16="http://schemas.microsoft.com/office/drawing/2014/main" id="{52737811-ED11-D4BF-FBA9-F08DF386DDF3}"/>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62;p46">
              <a:extLst>
                <a:ext uri="{FF2B5EF4-FFF2-40B4-BE49-F238E27FC236}">
                  <a16:creationId xmlns:a16="http://schemas.microsoft.com/office/drawing/2014/main" id="{493328AC-BFE8-A413-BE27-9C7F8A0F3AE8}"/>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63;p46">
              <a:extLst>
                <a:ext uri="{FF2B5EF4-FFF2-40B4-BE49-F238E27FC236}">
                  <a16:creationId xmlns:a16="http://schemas.microsoft.com/office/drawing/2014/main" id="{C2194105-CD17-8369-9F86-7C36036E135C}"/>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64;p46">
              <a:extLst>
                <a:ext uri="{FF2B5EF4-FFF2-40B4-BE49-F238E27FC236}">
                  <a16:creationId xmlns:a16="http://schemas.microsoft.com/office/drawing/2014/main" id="{9DFF5B30-4435-99D4-6B81-A68C1ED8052A}"/>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5;p46">
              <a:extLst>
                <a:ext uri="{FF2B5EF4-FFF2-40B4-BE49-F238E27FC236}">
                  <a16:creationId xmlns:a16="http://schemas.microsoft.com/office/drawing/2014/main" id="{8B7338CD-E2DC-02FA-9829-670EBA659486}"/>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6;p46">
              <a:extLst>
                <a:ext uri="{FF2B5EF4-FFF2-40B4-BE49-F238E27FC236}">
                  <a16:creationId xmlns:a16="http://schemas.microsoft.com/office/drawing/2014/main" id="{8A51D2E9-328B-16E3-A0B8-AC58ACA03B63}"/>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7;p46">
              <a:extLst>
                <a:ext uri="{FF2B5EF4-FFF2-40B4-BE49-F238E27FC236}">
                  <a16:creationId xmlns:a16="http://schemas.microsoft.com/office/drawing/2014/main" id="{DF6036EA-B7D0-19AB-0C40-D4D99263E8AD}"/>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8;p46">
              <a:extLst>
                <a:ext uri="{FF2B5EF4-FFF2-40B4-BE49-F238E27FC236}">
                  <a16:creationId xmlns:a16="http://schemas.microsoft.com/office/drawing/2014/main" id="{8073B5CC-8C6B-14F6-8BA0-96A32260CA17}"/>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69;p46">
              <a:extLst>
                <a:ext uri="{FF2B5EF4-FFF2-40B4-BE49-F238E27FC236}">
                  <a16:creationId xmlns:a16="http://schemas.microsoft.com/office/drawing/2014/main" id="{3D4E2D96-7FEA-9651-A021-312457024A6C}"/>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70;p46">
              <a:extLst>
                <a:ext uri="{FF2B5EF4-FFF2-40B4-BE49-F238E27FC236}">
                  <a16:creationId xmlns:a16="http://schemas.microsoft.com/office/drawing/2014/main" id="{8D958DC6-6719-C3F1-0303-5B519C002274}"/>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71;p46">
              <a:extLst>
                <a:ext uri="{FF2B5EF4-FFF2-40B4-BE49-F238E27FC236}">
                  <a16:creationId xmlns:a16="http://schemas.microsoft.com/office/drawing/2014/main" id="{E7047E63-3CAB-6BE6-0ABE-5B6F66C2BFE7}"/>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37;p16">
            <a:extLst>
              <a:ext uri="{FF2B5EF4-FFF2-40B4-BE49-F238E27FC236}">
                <a16:creationId xmlns:a16="http://schemas.microsoft.com/office/drawing/2014/main" id="{A2CF004F-1DF7-4C0E-BAD6-E822C93A251B}"/>
              </a:ext>
            </a:extLst>
          </p:cNvPr>
          <p:cNvSpPr txBox="1">
            <a:spLocks noGrp="1"/>
          </p:cNvSpPr>
          <p:nvPr>
            <p:ph type="body" idx="1"/>
          </p:nvPr>
        </p:nvSpPr>
        <p:spPr>
          <a:xfrm>
            <a:off x="814275" y="1327350"/>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graphicFrame>
        <p:nvGraphicFramePr>
          <p:cNvPr id="4" name="資料庫圖表 3">
            <a:extLst>
              <a:ext uri="{FF2B5EF4-FFF2-40B4-BE49-F238E27FC236}">
                <a16:creationId xmlns:a16="http://schemas.microsoft.com/office/drawing/2014/main" id="{692D2C87-7E93-D915-D690-59CF785B2169}"/>
              </a:ext>
            </a:extLst>
          </p:cNvPr>
          <p:cNvGraphicFramePr/>
          <p:nvPr>
            <p:extLst>
              <p:ext uri="{D42A27DB-BD31-4B8C-83A1-F6EECF244321}">
                <p14:modId xmlns:p14="http://schemas.microsoft.com/office/powerpoint/2010/main" val="27493687"/>
              </p:ext>
            </p:extLst>
          </p:nvPr>
        </p:nvGraphicFramePr>
        <p:xfrm>
          <a:off x="-162357" y="1052540"/>
          <a:ext cx="4018077"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4" name="群組 13">
            <a:extLst>
              <a:ext uri="{FF2B5EF4-FFF2-40B4-BE49-F238E27FC236}">
                <a16:creationId xmlns:a16="http://schemas.microsoft.com/office/drawing/2014/main" id="{5F3B170B-99D3-DA11-0999-F760B096833C}"/>
              </a:ext>
            </a:extLst>
          </p:cNvPr>
          <p:cNvGrpSpPr/>
          <p:nvPr/>
        </p:nvGrpSpPr>
        <p:grpSpPr>
          <a:xfrm>
            <a:off x="3907264" y="1266428"/>
            <a:ext cx="5005242" cy="3370072"/>
            <a:chOff x="3907264" y="1266428"/>
            <a:chExt cx="5005242" cy="3370072"/>
          </a:xfrm>
        </p:grpSpPr>
        <p:sp>
          <p:nvSpPr>
            <p:cNvPr id="22" name="矩形 21">
              <a:extLst>
                <a:ext uri="{FF2B5EF4-FFF2-40B4-BE49-F238E27FC236}">
                  <a16:creationId xmlns:a16="http://schemas.microsoft.com/office/drawing/2014/main" id="{F29AE97D-0167-C108-CED2-B0B8A7EC0990}"/>
                </a:ext>
              </a:extLst>
            </p:cNvPr>
            <p:cNvSpPr/>
            <p:nvPr/>
          </p:nvSpPr>
          <p:spPr>
            <a:xfrm>
              <a:off x="3911434" y="1295048"/>
              <a:ext cx="5001072" cy="334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Google Shape;237;p16">
              <a:extLst>
                <a:ext uri="{FF2B5EF4-FFF2-40B4-BE49-F238E27FC236}">
                  <a16:creationId xmlns:a16="http://schemas.microsoft.com/office/drawing/2014/main" id="{8599C0A4-6CD0-FC42-CDBE-1A0AA623719F}"/>
                </a:ext>
              </a:extLst>
            </p:cNvPr>
            <p:cNvSpPr txBox="1">
              <a:spLocks/>
            </p:cNvSpPr>
            <p:nvPr/>
          </p:nvSpPr>
          <p:spPr>
            <a:xfrm>
              <a:off x="3907264" y="1266428"/>
              <a:ext cx="4992223" cy="33414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u="sng" dirty="0"/>
                <a:t>軌道監測管理</a:t>
              </a:r>
              <a:endParaRPr lang="en-US" altLang="zh-TW" u="sng" dirty="0"/>
            </a:p>
            <a:p>
              <a:pPr marL="0" indent="0">
                <a:buFont typeface="Roboto Condensed Light"/>
                <a:buNone/>
              </a:pPr>
              <a:r>
                <a:rPr lang="zh-TW" altLang="en-US" sz="1600" b="1" dirty="0"/>
                <a:t> 振動</a:t>
              </a:r>
              <a:r>
                <a:rPr lang="en-US" altLang="zh-TW" sz="1600" b="1" dirty="0"/>
                <a:t>&amp;</a:t>
              </a:r>
              <a:r>
                <a:rPr lang="zh-TW" altLang="en-US" sz="1600" b="1" dirty="0"/>
                <a:t>不整量</a:t>
              </a:r>
              <a:endParaRPr lang="en-US" altLang="zh-TW" sz="1600" b="1" dirty="0"/>
            </a:p>
            <a:p>
              <a:pPr marL="342900" indent="-342900">
                <a:buFont typeface="Arial" panose="020B0604020202020204" pitchFamily="34" charset="0"/>
                <a:buChar char="•"/>
              </a:pPr>
              <a:r>
                <a:rPr lang="zh-TW" altLang="en-US" sz="1600" dirty="0"/>
                <a:t>軌檢車、</a:t>
              </a:r>
              <a:r>
                <a:rPr lang="en-US" altLang="zh-TW" sz="1600" dirty="0"/>
                <a:t>GPS</a:t>
              </a:r>
              <a:r>
                <a:rPr lang="zh-TW" altLang="en-US" sz="1600" dirty="0"/>
                <a:t>振動檢查、人工檢測儀等</a:t>
              </a:r>
              <a:endParaRPr lang="en-US" altLang="zh-TW" sz="1600" dirty="0"/>
            </a:p>
            <a:p>
              <a:pPr marL="342900" indent="-342900">
                <a:buFont typeface="Arial" panose="020B0604020202020204" pitchFamily="34" charset="0"/>
                <a:buChar char="•"/>
              </a:pPr>
              <a:r>
                <a:rPr lang="zh-TW" altLang="en-US" sz="1600" dirty="0"/>
                <a:t>缺少定點長時間監測、無法於營運時間作業</a:t>
              </a:r>
              <a:endParaRPr lang="en-US" altLang="zh-TW" sz="1600" dirty="0"/>
            </a:p>
            <a:p>
              <a:pPr marL="0" indent="0">
                <a:buNone/>
              </a:pPr>
              <a:r>
                <a:rPr lang="zh-TW" altLang="en-US" sz="1600" b="1" dirty="0"/>
                <a:t>橫向阻力</a:t>
              </a:r>
              <a:endParaRPr lang="en-US" altLang="zh-TW" sz="1600" b="1" dirty="0"/>
            </a:p>
            <a:p>
              <a:pPr marL="342900" indent="-342900">
                <a:buFont typeface="Arial" panose="020B0604020202020204" pitchFamily="34" charset="0"/>
                <a:buChar char="•"/>
              </a:pPr>
              <a:r>
                <a:rPr lang="zh-TW" altLang="en-US" sz="1600" dirty="0"/>
                <a:t>推動軌枕位移，測定抵抗力</a:t>
              </a:r>
              <a:endParaRPr lang="en-US" altLang="zh-TW" sz="1600" dirty="0"/>
            </a:p>
            <a:p>
              <a:pPr marL="342900" indent="-342900">
                <a:buFont typeface="Arial" panose="020B0604020202020204" pitchFamily="34" charset="0"/>
                <a:buChar char="•"/>
              </a:pPr>
              <a:r>
                <a:rPr lang="zh-TW" altLang="en-US" sz="1600" dirty="0"/>
                <a:t>缺少列車動態效應、無法於營運時間作業</a:t>
              </a:r>
            </a:p>
            <a:p>
              <a:pPr marL="0" indent="0">
                <a:buNone/>
              </a:pPr>
              <a:r>
                <a:rPr lang="zh-TW" altLang="en-US" sz="1600" b="1" dirty="0"/>
                <a:t>應變</a:t>
              </a:r>
              <a:endParaRPr lang="en-US" altLang="zh-TW" sz="1600" b="1" dirty="0"/>
            </a:p>
            <a:p>
              <a:pPr marL="342900" indent="-342900">
                <a:buFont typeface="Arial" panose="020B0604020202020204" pitchFamily="34" charset="0"/>
                <a:buChar char="•"/>
              </a:pPr>
              <a:r>
                <a:rPr lang="zh-TW" altLang="en-US" sz="1600" dirty="0"/>
                <a:t>規範軌縫寬，考量溫度影響</a:t>
              </a:r>
              <a:endParaRPr lang="en-US" altLang="zh-TW" sz="1600" dirty="0"/>
            </a:p>
            <a:p>
              <a:pPr marL="342900" indent="-342900">
                <a:buFont typeface="Arial" panose="020B0604020202020204" pitchFamily="34" charset="0"/>
                <a:buChar char="•"/>
              </a:pPr>
              <a:r>
                <a:rPr lang="zh-TW" altLang="en-US" sz="1600" dirty="0"/>
                <a:t>即時性、無法於營運時間作業</a:t>
              </a:r>
            </a:p>
          </p:txBody>
        </p:sp>
      </p:grpSp>
      <p:grpSp>
        <p:nvGrpSpPr>
          <p:cNvPr id="11" name="群組 10">
            <a:extLst>
              <a:ext uri="{FF2B5EF4-FFF2-40B4-BE49-F238E27FC236}">
                <a16:creationId xmlns:a16="http://schemas.microsoft.com/office/drawing/2014/main" id="{DB1BDF48-05E4-AB12-5594-00454EE8BD54}"/>
              </a:ext>
            </a:extLst>
          </p:cNvPr>
          <p:cNvGrpSpPr/>
          <p:nvPr/>
        </p:nvGrpSpPr>
        <p:grpSpPr>
          <a:xfrm>
            <a:off x="3935931" y="1286860"/>
            <a:ext cx="5005241" cy="3370072"/>
            <a:chOff x="10683203" y="1295048"/>
            <a:chExt cx="5005241" cy="3370072"/>
          </a:xfrm>
        </p:grpSpPr>
        <p:sp>
          <p:nvSpPr>
            <p:cNvPr id="28" name="矩形 27">
              <a:extLst>
                <a:ext uri="{FF2B5EF4-FFF2-40B4-BE49-F238E27FC236}">
                  <a16:creationId xmlns:a16="http://schemas.microsoft.com/office/drawing/2014/main" id="{1A96576B-54AD-87A1-B196-7E335A83D3E9}"/>
                </a:ext>
              </a:extLst>
            </p:cNvPr>
            <p:cNvSpPr/>
            <p:nvPr/>
          </p:nvSpPr>
          <p:spPr>
            <a:xfrm>
              <a:off x="10687372" y="1323668"/>
              <a:ext cx="5001072" cy="334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Google Shape;237;p16">
              <a:extLst>
                <a:ext uri="{FF2B5EF4-FFF2-40B4-BE49-F238E27FC236}">
                  <a16:creationId xmlns:a16="http://schemas.microsoft.com/office/drawing/2014/main" id="{CB3D4687-AF04-5C6A-62AC-6AF7C7FF83AF}"/>
                </a:ext>
              </a:extLst>
            </p:cNvPr>
            <p:cNvSpPr txBox="1">
              <a:spLocks/>
            </p:cNvSpPr>
            <p:nvPr/>
          </p:nvSpPr>
          <p:spPr>
            <a:xfrm>
              <a:off x="10683203" y="1295048"/>
              <a:ext cx="2860078" cy="1276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u="sng" dirty="0"/>
                <a:t>物聯網</a:t>
              </a:r>
              <a:r>
                <a:rPr lang="zh-TW" altLang="en-US" sz="1400" u="sng" dirty="0"/>
                <a:t>在工程上應用</a:t>
              </a:r>
              <a:endParaRPr lang="en-US" altLang="zh-TW" u="sng" dirty="0"/>
            </a:p>
            <a:p>
              <a:pPr marL="0" indent="0">
                <a:buFont typeface="Roboto Condensed Light"/>
                <a:buNone/>
              </a:pPr>
              <a:r>
                <a:rPr lang="zh-TW" altLang="en-US" sz="1600" b="1" dirty="0"/>
                <a:t> 架構</a:t>
              </a:r>
              <a:endParaRPr lang="en-US" altLang="zh-TW" sz="1600" b="1" dirty="0"/>
            </a:p>
            <a:p>
              <a:pPr marL="342900" indent="-342900">
                <a:buFont typeface="Arial" panose="020B0604020202020204" pitchFamily="34" charset="0"/>
                <a:buChar char="•"/>
              </a:pPr>
              <a:r>
                <a:rPr lang="zh-TW" altLang="en-US" sz="1600" dirty="0"/>
                <a:t>感測層、網路層、應用層</a:t>
              </a:r>
              <a:endParaRPr lang="en-US" altLang="zh-TW" sz="1600" dirty="0"/>
            </a:p>
            <a:p>
              <a:pPr marL="342900" indent="-342900">
                <a:buFont typeface="Arial" panose="020B0604020202020204" pitchFamily="34" charset="0"/>
                <a:buChar char="•"/>
              </a:pPr>
              <a:r>
                <a:rPr lang="zh-TW" altLang="en-US" sz="1600" dirty="0"/>
                <a:t>低功率無線傳輸</a:t>
              </a:r>
              <a:endParaRPr lang="en-US" altLang="zh-TW" sz="1600" dirty="0"/>
            </a:p>
          </p:txBody>
        </p:sp>
        <p:pic>
          <p:nvPicPr>
            <p:cNvPr id="7" name="圖片 6">
              <a:extLst>
                <a:ext uri="{FF2B5EF4-FFF2-40B4-BE49-F238E27FC236}">
                  <a16:creationId xmlns:a16="http://schemas.microsoft.com/office/drawing/2014/main" id="{C227DB96-9647-6E64-6D4B-5CB9623D7D65}"/>
                </a:ext>
              </a:extLst>
            </p:cNvPr>
            <p:cNvPicPr>
              <a:picLocks noChangeAspect="1"/>
            </p:cNvPicPr>
            <p:nvPr/>
          </p:nvPicPr>
          <p:blipFill>
            <a:blip r:embed="rId13"/>
            <a:stretch>
              <a:fillRect/>
            </a:stretch>
          </p:blipFill>
          <p:spPr>
            <a:xfrm>
              <a:off x="10806208" y="2582824"/>
              <a:ext cx="3382232" cy="2056068"/>
            </a:xfrm>
            <a:prstGeom prst="rect">
              <a:avLst/>
            </a:prstGeom>
          </p:spPr>
        </p:pic>
        <p:sp>
          <p:nvSpPr>
            <p:cNvPr id="8" name="矩形 7">
              <a:extLst>
                <a:ext uri="{FF2B5EF4-FFF2-40B4-BE49-F238E27FC236}">
                  <a16:creationId xmlns:a16="http://schemas.microsoft.com/office/drawing/2014/main" id="{D62E88DB-EFCC-E982-2880-C08503D44D12}"/>
                </a:ext>
              </a:extLst>
            </p:cNvPr>
            <p:cNvSpPr/>
            <p:nvPr/>
          </p:nvSpPr>
          <p:spPr>
            <a:xfrm>
              <a:off x="11143488" y="3822192"/>
              <a:ext cx="2316480" cy="5608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Google Shape;237;p16">
              <a:extLst>
                <a:ext uri="{FF2B5EF4-FFF2-40B4-BE49-F238E27FC236}">
                  <a16:creationId xmlns:a16="http://schemas.microsoft.com/office/drawing/2014/main" id="{C4C425DE-F5E9-E5F9-096F-93A6A587AB91}"/>
                </a:ext>
              </a:extLst>
            </p:cNvPr>
            <p:cNvSpPr txBox="1">
              <a:spLocks/>
            </p:cNvSpPr>
            <p:nvPr/>
          </p:nvSpPr>
          <p:spPr>
            <a:xfrm>
              <a:off x="13543281" y="1451252"/>
              <a:ext cx="2145163" cy="1667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600" b="1" dirty="0"/>
                <a:t>工具</a:t>
              </a:r>
              <a:r>
                <a:rPr lang="en-US" altLang="zh-TW" sz="1600" b="1" dirty="0"/>
                <a:t>/</a:t>
              </a:r>
              <a:r>
                <a:rPr lang="zh-TW" altLang="en-US" sz="1600" b="1" dirty="0"/>
                <a:t>應用</a:t>
              </a:r>
              <a:endParaRPr lang="en-US" altLang="zh-TW" sz="1600" b="1" dirty="0"/>
            </a:p>
            <a:p>
              <a:pPr marL="342900" indent="-342900">
                <a:buFont typeface="Arial" panose="020B0604020202020204" pitchFamily="34" charset="0"/>
                <a:buChar char="•"/>
              </a:pPr>
              <a:r>
                <a:rPr lang="en-US" altLang="zh-TW" sz="1600" dirty="0"/>
                <a:t>Arduino/</a:t>
              </a:r>
              <a:r>
                <a:rPr lang="zh-TW" altLang="en-US" sz="1600" dirty="0"/>
                <a:t>樹梅派</a:t>
              </a:r>
              <a:endParaRPr lang="en-US" altLang="zh-TW" sz="1600" dirty="0"/>
            </a:p>
            <a:p>
              <a:pPr marL="342900" indent="-342900">
                <a:buFont typeface="Arial" panose="020B0604020202020204" pitchFamily="34" charset="0"/>
                <a:buChar char="•"/>
              </a:pPr>
              <a:r>
                <a:rPr lang="zh-TW" altLang="en-US" sz="1600" dirty="0"/>
                <a:t>設施監測</a:t>
              </a:r>
              <a:endParaRPr lang="en-US" altLang="zh-TW" sz="1600" dirty="0"/>
            </a:p>
            <a:p>
              <a:pPr marL="342900" indent="-342900">
                <a:buFont typeface="Arial" panose="020B0604020202020204" pitchFamily="34" charset="0"/>
                <a:buChar char="•"/>
              </a:pPr>
              <a:endParaRPr lang="en-US" altLang="zh-TW" sz="1600" dirty="0"/>
            </a:p>
          </p:txBody>
        </p:sp>
      </p:grpSp>
      <p:grpSp>
        <p:nvGrpSpPr>
          <p:cNvPr id="12" name="群組 11">
            <a:extLst>
              <a:ext uri="{FF2B5EF4-FFF2-40B4-BE49-F238E27FC236}">
                <a16:creationId xmlns:a16="http://schemas.microsoft.com/office/drawing/2014/main" id="{7661046A-A9FC-3CBE-3A6B-BB6619D7D563}"/>
              </a:ext>
            </a:extLst>
          </p:cNvPr>
          <p:cNvGrpSpPr/>
          <p:nvPr/>
        </p:nvGrpSpPr>
        <p:grpSpPr>
          <a:xfrm>
            <a:off x="3907264" y="1257998"/>
            <a:ext cx="5198136" cy="3341452"/>
            <a:chOff x="17270416" y="1266428"/>
            <a:chExt cx="5198136" cy="3341452"/>
          </a:xfrm>
        </p:grpSpPr>
        <p:sp>
          <p:nvSpPr>
            <p:cNvPr id="53" name="矩形 52">
              <a:extLst>
                <a:ext uri="{FF2B5EF4-FFF2-40B4-BE49-F238E27FC236}">
                  <a16:creationId xmlns:a16="http://schemas.microsoft.com/office/drawing/2014/main" id="{5538ECB6-F950-96F2-87DE-D1EBD83A52C0}"/>
                </a:ext>
              </a:extLst>
            </p:cNvPr>
            <p:cNvSpPr/>
            <p:nvPr/>
          </p:nvSpPr>
          <p:spPr>
            <a:xfrm>
              <a:off x="17270416" y="1266428"/>
              <a:ext cx="5198136" cy="334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Google Shape;237;p16">
              <a:extLst>
                <a:ext uri="{FF2B5EF4-FFF2-40B4-BE49-F238E27FC236}">
                  <a16:creationId xmlns:a16="http://schemas.microsoft.com/office/drawing/2014/main" id="{397563A6-8D54-8FA7-0C49-E96897E12EE9}"/>
                </a:ext>
              </a:extLst>
            </p:cNvPr>
            <p:cNvSpPr txBox="1">
              <a:spLocks/>
            </p:cNvSpPr>
            <p:nvPr/>
          </p:nvSpPr>
          <p:spPr>
            <a:xfrm>
              <a:off x="17270416" y="1266428"/>
              <a:ext cx="2860078" cy="27048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u="sng" dirty="0"/>
                <a:t>遊戲引擎</a:t>
              </a:r>
              <a:r>
                <a:rPr lang="zh-TW" altLang="en-US" sz="1400" u="sng" dirty="0"/>
                <a:t>在工程上應用</a:t>
              </a:r>
              <a:endParaRPr lang="en-US" altLang="zh-TW" u="sng" dirty="0"/>
            </a:p>
            <a:p>
              <a:pPr marL="0" indent="0">
                <a:buFont typeface="Roboto Condensed Light"/>
                <a:buNone/>
              </a:pPr>
              <a:r>
                <a:rPr lang="zh-TW" altLang="en-US" sz="1600" b="1" dirty="0"/>
                <a:t> 特點</a:t>
              </a:r>
              <a:endParaRPr lang="en-US" altLang="zh-TW" sz="1600" b="1" dirty="0"/>
            </a:p>
            <a:p>
              <a:pPr marL="342900" indent="-342900">
                <a:buFont typeface="Arial" panose="020B0604020202020204" pitchFamily="34" charset="0"/>
                <a:buChar char="•"/>
              </a:pPr>
              <a:r>
                <a:rPr lang="zh-TW" altLang="en-US" sz="1600" dirty="0"/>
                <a:t>提升</a:t>
              </a:r>
              <a:r>
                <a:rPr lang="en-US" altLang="zh-TW" sz="1600" dirty="0"/>
                <a:t>BIM</a:t>
              </a:r>
              <a:r>
                <a:rPr lang="zh-TW" altLang="en-US" sz="1600" dirty="0"/>
                <a:t>互動性</a:t>
              </a:r>
              <a:endParaRPr lang="en-US" altLang="zh-TW" sz="1600" dirty="0"/>
            </a:p>
            <a:p>
              <a:pPr marL="342900" indent="-342900">
                <a:buFont typeface="Arial" panose="020B0604020202020204" pitchFamily="34" charset="0"/>
                <a:buChar char="•"/>
              </a:pPr>
              <a:r>
                <a:rPr lang="zh-TW" altLang="en-US" sz="1600" dirty="0"/>
                <a:t>應用穿戴裝置</a:t>
              </a:r>
              <a:br>
                <a:rPr lang="en-US" altLang="zh-TW" sz="1600" dirty="0"/>
              </a:br>
              <a:endParaRPr lang="en-US" altLang="zh-TW" sz="1600" dirty="0"/>
            </a:p>
            <a:p>
              <a:pPr marL="0" indent="0">
                <a:buNone/>
              </a:pPr>
              <a:r>
                <a:rPr lang="zh-TW" altLang="en-US" sz="1600" b="1" dirty="0"/>
                <a:t>工具</a:t>
              </a:r>
              <a:r>
                <a:rPr lang="en-US" altLang="zh-TW" sz="1600" b="1" dirty="0"/>
                <a:t>/</a:t>
              </a:r>
              <a:r>
                <a:rPr lang="zh-TW" altLang="en-US" sz="1600" b="1" dirty="0"/>
                <a:t>應用</a:t>
              </a:r>
              <a:endParaRPr lang="en-US" altLang="zh-TW" sz="1600" b="1" dirty="0"/>
            </a:p>
            <a:p>
              <a:pPr marL="342900" indent="-342900">
                <a:buFont typeface="Arial" panose="020B0604020202020204" pitchFamily="34" charset="0"/>
                <a:buChar char="•"/>
              </a:pPr>
              <a:r>
                <a:rPr lang="en-US" altLang="zh-TW" sz="1600" dirty="0"/>
                <a:t>Unity</a:t>
              </a:r>
            </a:p>
            <a:p>
              <a:pPr marL="342900" indent="-342900">
                <a:buFont typeface="Arial" panose="020B0604020202020204" pitchFamily="34" charset="0"/>
                <a:buChar char="•"/>
              </a:pPr>
              <a:r>
                <a:rPr lang="zh-TW" altLang="en-US" sz="1600" dirty="0"/>
                <a:t>互動平台，人員訓練</a:t>
              </a:r>
              <a:endParaRPr lang="en-US" altLang="zh-TW" sz="1600" dirty="0"/>
            </a:p>
          </p:txBody>
        </p:sp>
        <p:pic>
          <p:nvPicPr>
            <p:cNvPr id="9" name="圖片 8">
              <a:extLst>
                <a:ext uri="{FF2B5EF4-FFF2-40B4-BE49-F238E27FC236}">
                  <a16:creationId xmlns:a16="http://schemas.microsoft.com/office/drawing/2014/main" id="{F51C7E01-F659-6A27-DEAB-D5DD78E03C91}"/>
                </a:ext>
              </a:extLst>
            </p:cNvPr>
            <p:cNvPicPr>
              <a:picLocks noChangeAspect="1"/>
            </p:cNvPicPr>
            <p:nvPr/>
          </p:nvPicPr>
          <p:blipFill rotWithShape="1">
            <a:blip r:embed="rId14"/>
            <a:srcRect l="6591" r="9560"/>
            <a:stretch/>
          </p:blipFill>
          <p:spPr>
            <a:xfrm>
              <a:off x="19678269" y="2037024"/>
              <a:ext cx="2720341" cy="2081356"/>
            </a:xfrm>
            <a:prstGeom prst="rect">
              <a:avLst/>
            </a:prstGeom>
          </p:spPr>
        </p:pic>
        <p:sp>
          <p:nvSpPr>
            <p:cNvPr id="10" name="矩形 9">
              <a:extLst>
                <a:ext uri="{FF2B5EF4-FFF2-40B4-BE49-F238E27FC236}">
                  <a16:creationId xmlns:a16="http://schemas.microsoft.com/office/drawing/2014/main" id="{5A562794-521C-F6DF-62D1-42432BD034CE}"/>
                </a:ext>
              </a:extLst>
            </p:cNvPr>
            <p:cNvSpPr/>
            <p:nvPr/>
          </p:nvSpPr>
          <p:spPr>
            <a:xfrm>
              <a:off x="20666832" y="3089910"/>
              <a:ext cx="739140" cy="495299"/>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AA5D66AF-0D4C-F050-3456-02E4E7268E71}"/>
                </a:ext>
              </a:extLst>
            </p:cNvPr>
            <p:cNvSpPr/>
            <p:nvPr/>
          </p:nvSpPr>
          <p:spPr>
            <a:xfrm>
              <a:off x="20666832" y="2123555"/>
              <a:ext cx="739140" cy="319925"/>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606026F-E157-E7EE-F882-20B6C156A2AC}"/>
                </a:ext>
              </a:extLst>
            </p:cNvPr>
            <p:cNvSpPr/>
            <p:nvPr/>
          </p:nvSpPr>
          <p:spPr>
            <a:xfrm>
              <a:off x="20666832" y="2600410"/>
              <a:ext cx="739140" cy="333290"/>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3" name="矩形 62">
              <a:extLst>
                <a:ext uri="{FF2B5EF4-FFF2-40B4-BE49-F238E27FC236}">
                  <a16:creationId xmlns:a16="http://schemas.microsoft.com/office/drawing/2014/main" id="{0D8422A0-2C95-C0DF-8ABA-C58C7A5DA690}"/>
                </a:ext>
              </a:extLst>
            </p:cNvPr>
            <p:cNvSpPr/>
            <p:nvPr/>
          </p:nvSpPr>
          <p:spPr>
            <a:xfrm>
              <a:off x="21641282" y="2123555"/>
              <a:ext cx="739140" cy="319925"/>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A0FC4006-EAE3-7DCC-7E52-385AC435E779}"/>
                </a:ext>
              </a:extLst>
            </p:cNvPr>
            <p:cNvSpPr/>
            <p:nvPr/>
          </p:nvSpPr>
          <p:spPr>
            <a:xfrm>
              <a:off x="21641282" y="2600410"/>
              <a:ext cx="739140" cy="333290"/>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矩形 64">
              <a:extLst>
                <a:ext uri="{FF2B5EF4-FFF2-40B4-BE49-F238E27FC236}">
                  <a16:creationId xmlns:a16="http://schemas.microsoft.com/office/drawing/2014/main" id="{AF08DDBF-8DF7-B45B-DB62-5C389064963B}"/>
                </a:ext>
              </a:extLst>
            </p:cNvPr>
            <p:cNvSpPr/>
            <p:nvPr/>
          </p:nvSpPr>
          <p:spPr>
            <a:xfrm>
              <a:off x="19696414" y="3170914"/>
              <a:ext cx="739140" cy="333290"/>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3945992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4" y="410236"/>
            <a:ext cx="6275373"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小結</a:t>
            </a:r>
            <a:endParaRPr b="0"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47" name="資料庫圖表 46">
            <a:extLst>
              <a:ext uri="{FF2B5EF4-FFF2-40B4-BE49-F238E27FC236}">
                <a16:creationId xmlns:a16="http://schemas.microsoft.com/office/drawing/2014/main" id="{A77026D0-20FF-3BE3-14A4-94A53CA4A5E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Google Shape;237;p16">
            <a:extLst>
              <a:ext uri="{FF2B5EF4-FFF2-40B4-BE49-F238E27FC236}">
                <a16:creationId xmlns:a16="http://schemas.microsoft.com/office/drawing/2014/main" id="{A2CF004F-1DF7-4C0E-BAD6-E822C93A251B}"/>
              </a:ext>
            </a:extLst>
          </p:cNvPr>
          <p:cNvSpPr txBox="1">
            <a:spLocks noGrp="1"/>
          </p:cNvSpPr>
          <p:nvPr>
            <p:ph type="body" idx="1"/>
          </p:nvPr>
        </p:nvSpPr>
        <p:spPr>
          <a:xfrm>
            <a:off x="774216" y="1155988"/>
            <a:ext cx="4142736" cy="436437"/>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pic>
        <p:nvPicPr>
          <p:cNvPr id="14" name="圖片 13">
            <a:extLst>
              <a:ext uri="{FF2B5EF4-FFF2-40B4-BE49-F238E27FC236}">
                <a16:creationId xmlns:a16="http://schemas.microsoft.com/office/drawing/2014/main" id="{70056469-7380-1291-D3AE-07B6C4073BE6}"/>
              </a:ext>
            </a:extLst>
          </p:cNvPr>
          <p:cNvPicPr>
            <a:picLocks noChangeAspect="1"/>
          </p:cNvPicPr>
          <p:nvPr/>
        </p:nvPicPr>
        <p:blipFill>
          <a:blip r:embed="rId8">
            <a:duotone>
              <a:schemeClr val="accent2">
                <a:shade val="45000"/>
                <a:satMod val="135000"/>
              </a:schemeClr>
              <a:prstClr val="white"/>
            </a:duotone>
          </a:blip>
          <a:stretch>
            <a:fillRect/>
          </a:stretch>
        </p:blipFill>
        <p:spPr>
          <a:xfrm>
            <a:off x="-1912498" y="1703824"/>
            <a:ext cx="350387" cy="350387"/>
          </a:xfrm>
          <a:prstGeom prst="rect">
            <a:avLst/>
          </a:prstGeom>
        </p:spPr>
      </p:pic>
      <p:sp>
        <p:nvSpPr>
          <p:cNvPr id="63" name="Google Shape;237;p16">
            <a:extLst>
              <a:ext uri="{FF2B5EF4-FFF2-40B4-BE49-F238E27FC236}">
                <a16:creationId xmlns:a16="http://schemas.microsoft.com/office/drawing/2014/main" id="{617891DB-3CF1-2037-0FB3-9BBEA779622D}"/>
              </a:ext>
            </a:extLst>
          </p:cNvPr>
          <p:cNvSpPr txBox="1">
            <a:spLocks/>
          </p:cNvSpPr>
          <p:nvPr/>
        </p:nvSpPr>
        <p:spPr>
          <a:xfrm>
            <a:off x="424409" y="2958437"/>
            <a:ext cx="1593996" cy="1060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Clr>
                <a:schemeClr val="accent2">
                  <a:lumMod val="60000"/>
                  <a:lumOff val="40000"/>
                </a:schemeClr>
              </a:buClr>
              <a:buSzPct val="100000"/>
              <a:buFont typeface="Arial" panose="020B0604020202020204" pitchFamily="34" charset="0"/>
              <a:buChar char="•"/>
            </a:pPr>
            <a:r>
              <a:rPr lang="zh-TW" altLang="en-US" dirty="0"/>
              <a:t>長時間</a:t>
            </a:r>
            <a:endParaRPr lang="en-US" altLang="zh-TW" dirty="0"/>
          </a:p>
          <a:p>
            <a:pPr marL="342900" indent="-342900">
              <a:buClr>
                <a:schemeClr val="accent2">
                  <a:lumMod val="60000"/>
                  <a:lumOff val="40000"/>
                </a:schemeClr>
              </a:buClr>
              <a:buSzPct val="100000"/>
              <a:buFont typeface="Arial" panose="020B0604020202020204" pitchFamily="34" charset="0"/>
              <a:buChar char="•"/>
            </a:pPr>
            <a:r>
              <a:rPr lang="zh-TW" altLang="en-US" dirty="0"/>
              <a:t>趨勢觀察</a:t>
            </a:r>
            <a:endParaRPr lang="en-US" altLang="zh-TW" dirty="0"/>
          </a:p>
        </p:txBody>
      </p:sp>
      <p:pic>
        <p:nvPicPr>
          <p:cNvPr id="5" name="圖片 4">
            <a:extLst>
              <a:ext uri="{FF2B5EF4-FFF2-40B4-BE49-F238E27FC236}">
                <a16:creationId xmlns:a16="http://schemas.microsoft.com/office/drawing/2014/main" id="{B30E98E8-920A-7B87-70A3-E389D23283C8}"/>
              </a:ext>
            </a:extLst>
          </p:cNvPr>
          <p:cNvPicPr>
            <a:picLocks noChangeAspect="1"/>
          </p:cNvPicPr>
          <p:nvPr/>
        </p:nvPicPr>
        <p:blipFill>
          <a:blip r:embed="rId9">
            <a:duotone>
              <a:schemeClr val="accent2">
                <a:shade val="45000"/>
                <a:satMod val="135000"/>
              </a:schemeClr>
              <a:prstClr val="white"/>
            </a:duotone>
          </a:blip>
          <a:stretch>
            <a:fillRect/>
          </a:stretch>
        </p:blipFill>
        <p:spPr>
          <a:xfrm>
            <a:off x="-1892249" y="2138067"/>
            <a:ext cx="421324" cy="421324"/>
          </a:xfrm>
          <a:prstGeom prst="rect">
            <a:avLst/>
          </a:prstGeom>
        </p:spPr>
      </p:pic>
      <p:grpSp>
        <p:nvGrpSpPr>
          <p:cNvPr id="59" name="Google Shape;1266;p46">
            <a:extLst>
              <a:ext uri="{FF2B5EF4-FFF2-40B4-BE49-F238E27FC236}">
                <a16:creationId xmlns:a16="http://schemas.microsoft.com/office/drawing/2014/main" id="{88E639E3-F367-B1FC-AD2D-90A147D18FA2}"/>
              </a:ext>
            </a:extLst>
          </p:cNvPr>
          <p:cNvGrpSpPr/>
          <p:nvPr/>
        </p:nvGrpSpPr>
        <p:grpSpPr>
          <a:xfrm>
            <a:off x="292036" y="580107"/>
            <a:ext cx="407743" cy="391135"/>
            <a:chOff x="5233525" y="4954450"/>
            <a:chExt cx="538275" cy="516350"/>
          </a:xfrm>
        </p:grpSpPr>
        <p:sp>
          <p:nvSpPr>
            <p:cNvPr id="61" name="Google Shape;1267;p46">
              <a:extLst>
                <a:ext uri="{FF2B5EF4-FFF2-40B4-BE49-F238E27FC236}">
                  <a16:creationId xmlns:a16="http://schemas.microsoft.com/office/drawing/2014/main" id="{C286219B-B513-7225-5A99-4B2C02D5C67A}"/>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68;p46">
              <a:extLst>
                <a:ext uri="{FF2B5EF4-FFF2-40B4-BE49-F238E27FC236}">
                  <a16:creationId xmlns:a16="http://schemas.microsoft.com/office/drawing/2014/main" id="{B3C8A94D-285E-E6D7-AC67-B206A2FF715B}"/>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69;p46">
              <a:extLst>
                <a:ext uri="{FF2B5EF4-FFF2-40B4-BE49-F238E27FC236}">
                  <a16:creationId xmlns:a16="http://schemas.microsoft.com/office/drawing/2014/main" id="{CE6DA05D-08C8-6B7E-05AB-287FC1A6C3D5}"/>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70;p46">
              <a:extLst>
                <a:ext uri="{FF2B5EF4-FFF2-40B4-BE49-F238E27FC236}">
                  <a16:creationId xmlns:a16="http://schemas.microsoft.com/office/drawing/2014/main" id="{C9BDDBC3-0A56-C85A-1040-88052FB0973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71;p46">
              <a:extLst>
                <a:ext uri="{FF2B5EF4-FFF2-40B4-BE49-F238E27FC236}">
                  <a16:creationId xmlns:a16="http://schemas.microsoft.com/office/drawing/2014/main" id="{B65305BA-422A-5DC3-26E5-B5966C908F1E}"/>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72;p46">
              <a:extLst>
                <a:ext uri="{FF2B5EF4-FFF2-40B4-BE49-F238E27FC236}">
                  <a16:creationId xmlns:a16="http://schemas.microsoft.com/office/drawing/2014/main" id="{B15C1EBA-A338-A0D4-C510-7982F6917225}"/>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73;p46">
              <a:extLst>
                <a:ext uri="{FF2B5EF4-FFF2-40B4-BE49-F238E27FC236}">
                  <a16:creationId xmlns:a16="http://schemas.microsoft.com/office/drawing/2014/main" id="{4D549F0F-5EBB-981B-D634-E944473EBC18}"/>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74;p46">
              <a:extLst>
                <a:ext uri="{FF2B5EF4-FFF2-40B4-BE49-F238E27FC236}">
                  <a16:creationId xmlns:a16="http://schemas.microsoft.com/office/drawing/2014/main" id="{3A762089-53A7-6218-74F9-9D2379D31E8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75;p46">
              <a:extLst>
                <a:ext uri="{FF2B5EF4-FFF2-40B4-BE49-F238E27FC236}">
                  <a16:creationId xmlns:a16="http://schemas.microsoft.com/office/drawing/2014/main" id="{321DEBA1-7CC9-2DD0-B0E9-D2F99DA9CD27}"/>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76;p46">
              <a:extLst>
                <a:ext uri="{FF2B5EF4-FFF2-40B4-BE49-F238E27FC236}">
                  <a16:creationId xmlns:a16="http://schemas.microsoft.com/office/drawing/2014/main" id="{89871C54-6D0E-86B1-47DA-118AF7DD14D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77;p46">
              <a:extLst>
                <a:ext uri="{FF2B5EF4-FFF2-40B4-BE49-F238E27FC236}">
                  <a16:creationId xmlns:a16="http://schemas.microsoft.com/office/drawing/2014/main" id="{5143DB93-FF26-6132-D331-0EA2FCAE0BD3}"/>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群組 72">
            <a:extLst>
              <a:ext uri="{FF2B5EF4-FFF2-40B4-BE49-F238E27FC236}">
                <a16:creationId xmlns:a16="http://schemas.microsoft.com/office/drawing/2014/main" id="{3D1E4FC4-14AB-2E99-114F-8FDEE46A09B8}"/>
              </a:ext>
            </a:extLst>
          </p:cNvPr>
          <p:cNvGrpSpPr/>
          <p:nvPr/>
        </p:nvGrpSpPr>
        <p:grpSpPr>
          <a:xfrm>
            <a:off x="359832" y="1470424"/>
            <a:ext cx="8393246" cy="3079523"/>
            <a:chOff x="175824" y="1418516"/>
            <a:chExt cx="8393246" cy="3079523"/>
          </a:xfrm>
        </p:grpSpPr>
        <p:cxnSp>
          <p:nvCxnSpPr>
            <p:cNvPr id="74" name="直線接點 73">
              <a:extLst>
                <a:ext uri="{FF2B5EF4-FFF2-40B4-BE49-F238E27FC236}">
                  <a16:creationId xmlns:a16="http://schemas.microsoft.com/office/drawing/2014/main" id="{17CB4113-C475-CBB2-21AC-6836AC476396}"/>
                </a:ext>
              </a:extLst>
            </p:cNvPr>
            <p:cNvCxnSpPr>
              <a:cxnSpLocks/>
            </p:cNvCxnSpPr>
            <p:nvPr/>
          </p:nvCxnSpPr>
          <p:spPr>
            <a:xfrm flipV="1">
              <a:off x="3153076" y="2228516"/>
              <a:ext cx="2162907" cy="1473046"/>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4502D33E-D305-0689-E6D3-C7A9F519AC1A}"/>
                </a:ext>
              </a:extLst>
            </p:cNvPr>
            <p:cNvCxnSpPr>
              <a:cxnSpLocks/>
            </p:cNvCxnSpPr>
            <p:nvPr/>
          </p:nvCxnSpPr>
          <p:spPr>
            <a:xfrm>
              <a:off x="5300459" y="2159988"/>
              <a:ext cx="2458611" cy="1561777"/>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2F202075-5EB7-19A7-D7A7-10465E63FC23}"/>
                </a:ext>
              </a:extLst>
            </p:cNvPr>
            <p:cNvCxnSpPr>
              <a:cxnSpLocks/>
            </p:cNvCxnSpPr>
            <p:nvPr/>
          </p:nvCxnSpPr>
          <p:spPr>
            <a:xfrm>
              <a:off x="993531" y="2265461"/>
              <a:ext cx="2162907" cy="1436101"/>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7" name="橢圓 76">
              <a:extLst>
                <a:ext uri="{FF2B5EF4-FFF2-40B4-BE49-F238E27FC236}">
                  <a16:creationId xmlns:a16="http://schemas.microsoft.com/office/drawing/2014/main" id="{6CA562D8-5A3A-7F98-E6ED-60B02CB9256A}"/>
                </a:ext>
              </a:extLst>
            </p:cNvPr>
            <p:cNvSpPr/>
            <p:nvPr/>
          </p:nvSpPr>
          <p:spPr>
            <a:xfrm>
              <a:off x="175824" y="1418516"/>
              <a:ext cx="1620000" cy="1620000"/>
            </a:xfrm>
            <a:prstGeom prst="ellipse">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監測軌道狀態</a:t>
              </a:r>
            </a:p>
          </p:txBody>
        </p:sp>
        <p:sp>
          <p:nvSpPr>
            <p:cNvPr id="78" name="橢圓 77">
              <a:extLst>
                <a:ext uri="{FF2B5EF4-FFF2-40B4-BE49-F238E27FC236}">
                  <a16:creationId xmlns:a16="http://schemas.microsoft.com/office/drawing/2014/main" id="{880DDE33-96D7-1AC6-9AA4-31B000533996}"/>
                </a:ext>
              </a:extLst>
            </p:cNvPr>
            <p:cNvSpPr/>
            <p:nvPr/>
          </p:nvSpPr>
          <p:spPr>
            <a:xfrm>
              <a:off x="2347525" y="2878039"/>
              <a:ext cx="1620000" cy="1620000"/>
            </a:xfrm>
            <a:prstGeom prst="ellipse">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低成本</a:t>
              </a:r>
            </a:p>
          </p:txBody>
        </p:sp>
        <p:sp>
          <p:nvSpPr>
            <p:cNvPr id="79" name="橢圓 78">
              <a:extLst>
                <a:ext uri="{FF2B5EF4-FFF2-40B4-BE49-F238E27FC236}">
                  <a16:creationId xmlns:a16="http://schemas.microsoft.com/office/drawing/2014/main" id="{257C5633-7FCD-9500-B5DB-A1E3B1692213}"/>
                </a:ext>
              </a:extLst>
            </p:cNvPr>
            <p:cNvSpPr/>
            <p:nvPr/>
          </p:nvSpPr>
          <p:spPr>
            <a:xfrm>
              <a:off x="4520311" y="1418516"/>
              <a:ext cx="1620000" cy="1620000"/>
            </a:xfrm>
            <a:prstGeom prst="ellipse">
              <a:avLst/>
            </a:prstGeom>
            <a:solidFill>
              <a:srgbClr val="C2E49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低功耗</a:t>
              </a:r>
              <a:br>
                <a:rPr lang="en-US" altLang="zh-TW" sz="1800" b="1" dirty="0">
                  <a:solidFill>
                    <a:srgbClr val="000000"/>
                  </a:solidFill>
                  <a:latin typeface="微軟正黑體" panose="020B0604030504040204" pitchFamily="34" charset="-120"/>
                  <a:ea typeface="微軟正黑體" panose="020B0604030504040204" pitchFamily="34" charset="-120"/>
                </a:rPr>
              </a:br>
              <a:r>
                <a:rPr lang="zh-TW" altLang="en-US" sz="1800" b="1" dirty="0">
                  <a:solidFill>
                    <a:srgbClr val="000000"/>
                  </a:solidFill>
                  <a:latin typeface="微軟正黑體" panose="020B0604030504040204" pitchFamily="34" charset="-120"/>
                  <a:ea typeface="微軟正黑體" panose="020B0604030504040204" pitchFamily="34" charset="-120"/>
                </a:rPr>
                <a:t>無線通訊</a:t>
              </a:r>
            </a:p>
          </p:txBody>
        </p:sp>
        <p:sp>
          <p:nvSpPr>
            <p:cNvPr id="80" name="橢圓 79">
              <a:extLst>
                <a:ext uri="{FF2B5EF4-FFF2-40B4-BE49-F238E27FC236}">
                  <a16:creationId xmlns:a16="http://schemas.microsoft.com/office/drawing/2014/main" id="{E89957A2-7148-5B61-0887-438C60271D34}"/>
                </a:ext>
              </a:extLst>
            </p:cNvPr>
            <p:cNvSpPr/>
            <p:nvPr/>
          </p:nvSpPr>
          <p:spPr>
            <a:xfrm>
              <a:off x="6949070" y="2878039"/>
              <a:ext cx="1620000" cy="1620000"/>
            </a:xfrm>
            <a:prstGeom prst="ellipse">
              <a:avLst/>
            </a:prstGeom>
            <a:solidFill>
              <a:srgbClr val="F49AD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互動平台</a:t>
              </a:r>
              <a:br>
                <a:rPr lang="en-US" altLang="zh-TW" sz="1800" b="1" dirty="0">
                  <a:solidFill>
                    <a:srgbClr val="000000"/>
                  </a:solidFill>
                  <a:latin typeface="微軟正黑體" panose="020B0604030504040204" pitchFamily="34" charset="-120"/>
                  <a:ea typeface="微軟正黑體" panose="020B0604030504040204" pitchFamily="34" charset="-120"/>
                </a:rPr>
              </a:br>
              <a:r>
                <a:rPr lang="zh-TW" altLang="en-US" sz="1800" b="1" dirty="0">
                  <a:solidFill>
                    <a:srgbClr val="000000"/>
                  </a:solidFill>
                  <a:latin typeface="微軟正黑體" panose="020B0604030504040204" pitchFamily="34" charset="-120"/>
                  <a:ea typeface="微軟正黑體" panose="020B0604030504040204" pitchFamily="34" charset="-120"/>
                </a:rPr>
                <a:t>雛形</a:t>
              </a:r>
            </a:p>
          </p:txBody>
        </p:sp>
      </p:grpSp>
      <p:sp>
        <p:nvSpPr>
          <p:cNvPr id="81" name="Google Shape;237;p16">
            <a:extLst>
              <a:ext uri="{FF2B5EF4-FFF2-40B4-BE49-F238E27FC236}">
                <a16:creationId xmlns:a16="http://schemas.microsoft.com/office/drawing/2014/main" id="{4514F251-24DB-E364-4B58-2DEC53C91136}"/>
              </a:ext>
            </a:extLst>
          </p:cNvPr>
          <p:cNvSpPr txBox="1">
            <a:spLocks/>
          </p:cNvSpPr>
          <p:nvPr/>
        </p:nvSpPr>
        <p:spPr>
          <a:xfrm>
            <a:off x="2522388" y="1974968"/>
            <a:ext cx="1593996" cy="1060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Clr>
                <a:schemeClr val="accent2">
                  <a:lumMod val="60000"/>
                  <a:lumOff val="40000"/>
                </a:schemeClr>
              </a:buClr>
              <a:buSzPct val="100000"/>
              <a:buFont typeface="Arial" panose="020B0604020202020204" pitchFamily="34" charset="0"/>
              <a:buChar char="•"/>
            </a:pPr>
            <a:r>
              <a:rPr lang="zh-TW" altLang="en-US" dirty="0"/>
              <a:t>廣泛佈設</a:t>
            </a:r>
            <a:endParaRPr lang="en-US" altLang="zh-TW" dirty="0"/>
          </a:p>
          <a:p>
            <a:pPr marL="342900" indent="-342900">
              <a:buClr>
                <a:schemeClr val="accent2">
                  <a:lumMod val="60000"/>
                  <a:lumOff val="40000"/>
                </a:schemeClr>
              </a:buClr>
              <a:buSzPct val="100000"/>
              <a:buFont typeface="Arial" panose="020B0604020202020204" pitchFamily="34" charset="0"/>
              <a:buChar char="•"/>
            </a:pPr>
            <a:r>
              <a:rPr lang="zh-TW" altLang="en-US" dirty="0"/>
              <a:t>示範模組</a:t>
            </a:r>
            <a:endParaRPr lang="en-US" altLang="zh-TW" dirty="0"/>
          </a:p>
        </p:txBody>
      </p:sp>
      <p:sp>
        <p:nvSpPr>
          <p:cNvPr id="97" name="Google Shape;237;p16">
            <a:extLst>
              <a:ext uri="{FF2B5EF4-FFF2-40B4-BE49-F238E27FC236}">
                <a16:creationId xmlns:a16="http://schemas.microsoft.com/office/drawing/2014/main" id="{C387A779-5913-CBBB-B336-586FD443C2D0}"/>
              </a:ext>
            </a:extLst>
          </p:cNvPr>
          <p:cNvSpPr txBox="1">
            <a:spLocks/>
          </p:cNvSpPr>
          <p:nvPr/>
        </p:nvSpPr>
        <p:spPr>
          <a:xfrm>
            <a:off x="7133078" y="1932333"/>
            <a:ext cx="1770948" cy="1060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Clr>
                <a:schemeClr val="accent2">
                  <a:lumMod val="60000"/>
                  <a:lumOff val="40000"/>
                </a:schemeClr>
              </a:buClr>
              <a:buSzPct val="100000"/>
              <a:buFont typeface="Arial" panose="020B0604020202020204" pitchFamily="34" charset="0"/>
              <a:buChar char="•"/>
            </a:pPr>
            <a:r>
              <a:rPr lang="zh-TW" altLang="en-US" dirty="0"/>
              <a:t>基本功能</a:t>
            </a:r>
            <a:endParaRPr lang="en-US" altLang="zh-TW" dirty="0"/>
          </a:p>
          <a:p>
            <a:pPr marL="342900" indent="-342900">
              <a:buClr>
                <a:schemeClr val="accent2">
                  <a:lumMod val="60000"/>
                  <a:lumOff val="40000"/>
                </a:schemeClr>
              </a:buClr>
              <a:buSzPct val="100000"/>
              <a:buFont typeface="Arial" panose="020B0604020202020204" pitchFamily="34" charset="0"/>
              <a:buChar char="•"/>
            </a:pPr>
            <a:r>
              <a:rPr lang="zh-TW" altLang="en-US" dirty="0"/>
              <a:t>電腦為終端</a:t>
            </a:r>
            <a:endParaRPr lang="en-US" altLang="zh-TW" dirty="0"/>
          </a:p>
        </p:txBody>
      </p:sp>
      <p:sp>
        <p:nvSpPr>
          <p:cNvPr id="98" name="Google Shape;237;p16">
            <a:extLst>
              <a:ext uri="{FF2B5EF4-FFF2-40B4-BE49-F238E27FC236}">
                <a16:creationId xmlns:a16="http://schemas.microsoft.com/office/drawing/2014/main" id="{B4893BAD-1729-18FF-D6C4-4C51B7A74B81}"/>
              </a:ext>
            </a:extLst>
          </p:cNvPr>
          <p:cNvSpPr txBox="1">
            <a:spLocks/>
          </p:cNvSpPr>
          <p:nvPr/>
        </p:nvSpPr>
        <p:spPr>
          <a:xfrm>
            <a:off x="4863997" y="2971943"/>
            <a:ext cx="1770948" cy="1060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Clr>
                <a:schemeClr val="accent2">
                  <a:lumMod val="60000"/>
                  <a:lumOff val="40000"/>
                </a:schemeClr>
              </a:buClr>
              <a:buSzPct val="100000"/>
              <a:buFont typeface="Arial" panose="020B0604020202020204" pitchFamily="34" charset="0"/>
              <a:buChar char="•"/>
            </a:pPr>
            <a:r>
              <a:rPr lang="zh-TW" altLang="en-US" dirty="0"/>
              <a:t>裝置現地</a:t>
            </a:r>
            <a:endParaRPr lang="en-US" altLang="zh-TW" dirty="0"/>
          </a:p>
          <a:p>
            <a:pPr marL="342900" indent="-342900">
              <a:buClr>
                <a:schemeClr val="accent2">
                  <a:lumMod val="60000"/>
                  <a:lumOff val="40000"/>
                </a:schemeClr>
              </a:buClr>
              <a:buSzPct val="100000"/>
              <a:buFont typeface="Arial" panose="020B0604020202020204" pitchFamily="34" charset="0"/>
              <a:buChar char="•"/>
            </a:pPr>
            <a:r>
              <a:rPr lang="zh-TW" altLang="en-US" dirty="0"/>
              <a:t>節省功耗</a:t>
            </a:r>
            <a:endParaRPr lang="en-US" altLang="zh-TW" dirty="0"/>
          </a:p>
        </p:txBody>
      </p:sp>
    </p:spTree>
    <p:extLst>
      <p:ext uri="{BB962C8B-B14F-4D97-AF65-F5344CB8AC3E}">
        <p14:creationId xmlns:p14="http://schemas.microsoft.com/office/powerpoint/2010/main" val="1643726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88219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t>Arduino</a:t>
            </a:r>
            <a:r>
              <a:rPr lang="zh-TW" altLang="en-US" dirty="0"/>
              <a:t>監測模組建置</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dirty="0"/>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2</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4276316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77" name="圖片 76">
            <a:extLst>
              <a:ext uri="{FF2B5EF4-FFF2-40B4-BE49-F238E27FC236}">
                <a16:creationId xmlns:a16="http://schemas.microsoft.com/office/drawing/2014/main" id="{2D42DD62-0937-A689-9E6A-8073BC1D4C38}"/>
              </a:ext>
            </a:extLst>
          </p:cNvPr>
          <p:cNvPicPr>
            <a:picLocks noChangeAspect="1"/>
          </p:cNvPicPr>
          <p:nvPr/>
        </p:nvPicPr>
        <p:blipFill rotWithShape="1">
          <a:blip r:embed="rId3"/>
          <a:srcRect t="11087" r="9964" b="8309"/>
          <a:stretch/>
        </p:blipFill>
        <p:spPr>
          <a:xfrm>
            <a:off x="5755302" y="2410755"/>
            <a:ext cx="1626957" cy="1093231"/>
          </a:xfrm>
          <a:prstGeom prst="rect">
            <a:avLst/>
          </a:prstGeom>
        </p:spPr>
      </p:pic>
      <p:pic>
        <p:nvPicPr>
          <p:cNvPr id="8" name="圖片 7">
            <a:extLst>
              <a:ext uri="{FF2B5EF4-FFF2-40B4-BE49-F238E27FC236}">
                <a16:creationId xmlns:a16="http://schemas.microsoft.com/office/drawing/2014/main" id="{5D36C666-89B9-E016-9377-9D9F6150BB88}"/>
              </a:ext>
            </a:extLst>
          </p:cNvPr>
          <p:cNvPicPr>
            <a:picLocks noChangeAspect="1"/>
          </p:cNvPicPr>
          <p:nvPr/>
        </p:nvPicPr>
        <p:blipFill>
          <a:blip r:embed="rId4"/>
          <a:stretch>
            <a:fillRect/>
          </a:stretch>
        </p:blipFill>
        <p:spPr>
          <a:xfrm>
            <a:off x="3093333" y="1224309"/>
            <a:ext cx="1484783" cy="1014796"/>
          </a:xfrm>
          <a:prstGeom prst="rect">
            <a:avLst/>
          </a:prstGeom>
        </p:spPr>
      </p:pic>
      <p:pic>
        <p:nvPicPr>
          <p:cNvPr id="5" name="圖片 4">
            <a:extLst>
              <a:ext uri="{FF2B5EF4-FFF2-40B4-BE49-F238E27FC236}">
                <a16:creationId xmlns:a16="http://schemas.microsoft.com/office/drawing/2014/main" id="{5559B48A-F6A4-0F75-993F-C85A46A688B1}"/>
              </a:ext>
            </a:extLst>
          </p:cNvPr>
          <p:cNvPicPr>
            <a:picLocks noChangeAspect="1"/>
          </p:cNvPicPr>
          <p:nvPr/>
        </p:nvPicPr>
        <p:blipFill>
          <a:blip r:embed="rId5"/>
          <a:stretch>
            <a:fillRect/>
          </a:stretch>
        </p:blipFill>
        <p:spPr>
          <a:xfrm>
            <a:off x="2148672" y="6239216"/>
            <a:ext cx="3871296" cy="2639797"/>
          </a:xfrm>
          <a:prstGeom prst="rect">
            <a:avLst/>
          </a:prstGeom>
        </p:spPr>
      </p:pic>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extLst>
              <p:ext uri="{D42A27DB-BD31-4B8C-83A1-F6EECF244321}">
                <p14:modId xmlns:p14="http://schemas.microsoft.com/office/powerpoint/2010/main" val="4190775008"/>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4554925" y="5597650"/>
            <a:ext cx="6000454" cy="2940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選擇原因</a:t>
            </a:r>
          </a:p>
          <a:p>
            <a:pPr marL="342900" indent="-342900">
              <a:buSzPct val="100000"/>
              <a:buFont typeface="+mj-lt"/>
              <a:buAutoNum type="arabicParenR"/>
            </a:pPr>
            <a:r>
              <a:rPr lang="zh-TW" altLang="en-US" dirty="0"/>
              <a:t>成本低且開發效率高</a:t>
            </a:r>
            <a:endParaRPr lang="en-US" altLang="zh-TW" dirty="0"/>
          </a:p>
          <a:p>
            <a:pPr marL="342900" indent="-342900">
              <a:buSzPct val="100000"/>
              <a:buFont typeface="+mj-lt"/>
              <a:buAutoNum type="arabicParenR"/>
            </a:pPr>
            <a:r>
              <a:rPr lang="zh-TW" altLang="en-US" dirty="0"/>
              <a:t>耗電量較小</a:t>
            </a:r>
            <a:endParaRPr lang="en-US" altLang="zh-TW" dirty="0"/>
          </a:p>
          <a:p>
            <a:pPr marL="342900" indent="-342900">
              <a:buSzPct val="100000"/>
              <a:buFont typeface="+mj-lt"/>
              <a:buAutoNum type="arabicParenR"/>
            </a:pPr>
            <a:endParaRPr lang="zh-TW" altLang="en-US" dirty="0"/>
          </a:p>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微控制器</a:t>
            </a:r>
            <a:r>
              <a:rPr lang="en-US" altLang="zh-TW" dirty="0"/>
              <a:t>(MCU)</a:t>
            </a:r>
            <a:r>
              <a:rPr lang="zh-TW" altLang="en-US" dirty="0"/>
              <a:t>，適合固定程序之應用</a:t>
            </a:r>
          </a:p>
          <a:p>
            <a:pPr marL="342900" indent="-342900">
              <a:buSzPct val="100000"/>
              <a:buFont typeface="+mj-lt"/>
              <a:buAutoNum type="arabicParenR"/>
            </a:pPr>
            <a:r>
              <a:rPr lang="zh-TW" altLang="en-US" dirty="0"/>
              <a:t>腳位可輸出輸入數位訊號與類比訊號</a:t>
            </a:r>
            <a:endParaRPr lang="en-US" altLang="zh-TW" dirty="0"/>
          </a:p>
          <a:p>
            <a:pPr marL="342900" indent="-342900">
              <a:buSzPct val="100000"/>
              <a:buFont typeface="+mj-lt"/>
              <a:buAutoNum type="arabicParenR"/>
            </a:pPr>
            <a:r>
              <a:rPr lang="zh-TW" altLang="en-US" dirty="0"/>
              <a:t>搭配</a:t>
            </a:r>
            <a:r>
              <a:rPr lang="en-US" altLang="zh-TW" dirty="0"/>
              <a:t>Arduino IDE</a:t>
            </a:r>
            <a:r>
              <a:rPr lang="zh-TW" altLang="en-US" dirty="0"/>
              <a:t>整合開發介面，編寫軟體</a:t>
            </a:r>
          </a:p>
        </p:txBody>
      </p:sp>
      <p:grpSp>
        <p:nvGrpSpPr>
          <p:cNvPr id="30" name="Google Shape;435;p27">
            <a:extLst>
              <a:ext uri="{FF2B5EF4-FFF2-40B4-BE49-F238E27FC236}">
                <a16:creationId xmlns:a16="http://schemas.microsoft.com/office/drawing/2014/main" id="{2202CE49-BC49-7964-A3D6-8B881BB1A472}"/>
              </a:ext>
            </a:extLst>
          </p:cNvPr>
          <p:cNvGrpSpPr/>
          <p:nvPr/>
        </p:nvGrpSpPr>
        <p:grpSpPr>
          <a:xfrm>
            <a:off x="270943" y="629920"/>
            <a:ext cx="392063" cy="291505"/>
            <a:chOff x="5247525" y="3007275"/>
            <a:chExt cx="517575" cy="384825"/>
          </a:xfrm>
        </p:grpSpPr>
        <p:sp>
          <p:nvSpPr>
            <p:cNvPr id="33" name="Google Shape;436;p27">
              <a:extLst>
                <a:ext uri="{FF2B5EF4-FFF2-40B4-BE49-F238E27FC236}">
                  <a16:creationId xmlns:a16="http://schemas.microsoft.com/office/drawing/2014/main" id="{1BE321EE-742A-1D45-EF53-52AFAEDFB27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7;p27">
              <a:extLst>
                <a:ext uri="{FF2B5EF4-FFF2-40B4-BE49-F238E27FC236}">
                  <a16:creationId xmlns:a16="http://schemas.microsoft.com/office/drawing/2014/main" id="{EC3B7B02-71EF-2EAA-A328-154271220B8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圓形: 空心 2">
            <a:extLst>
              <a:ext uri="{FF2B5EF4-FFF2-40B4-BE49-F238E27FC236}">
                <a16:creationId xmlns:a16="http://schemas.microsoft.com/office/drawing/2014/main" id="{425E3DA6-DB82-BF29-3956-DC1E1469383A}"/>
              </a:ext>
            </a:extLst>
          </p:cNvPr>
          <p:cNvSpPr/>
          <p:nvPr/>
        </p:nvSpPr>
        <p:spPr>
          <a:xfrm>
            <a:off x="4015082" y="1996126"/>
            <a:ext cx="1643985" cy="1643985"/>
          </a:xfrm>
          <a:prstGeom prst="donut">
            <a:avLst>
              <a:gd name="adj" fmla="val 651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 name="流程圖: 替代程序 6">
            <a:extLst>
              <a:ext uri="{FF2B5EF4-FFF2-40B4-BE49-F238E27FC236}">
                <a16:creationId xmlns:a16="http://schemas.microsoft.com/office/drawing/2014/main" id="{5DB83CFE-48D9-E293-0E5B-BAC7DE0E64F3}"/>
              </a:ext>
            </a:extLst>
          </p:cNvPr>
          <p:cNvSpPr/>
          <p:nvPr/>
        </p:nvSpPr>
        <p:spPr>
          <a:xfrm>
            <a:off x="4442898" y="1873684"/>
            <a:ext cx="752754" cy="429492"/>
          </a:xfrm>
          <a:prstGeom prst="flowChartAlternateProcess">
            <a:avLst/>
          </a:prstGeom>
          <a:solidFill>
            <a:srgbClr val="C2E49C"/>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zh-TW" altLang="en-US" sz="1000" dirty="0">
                <a:latin typeface="微軟正黑體" panose="020B0604030504040204" pitchFamily="34" charset="-120"/>
                <a:ea typeface="微軟正黑體" panose="020B0604030504040204" pitchFamily="34" charset="-120"/>
              </a:rPr>
              <a:t>主要</a:t>
            </a:r>
            <a:br>
              <a:rPr lang="en-US" altLang="zh-TW" sz="1000" dirty="0">
                <a:latin typeface="微軟正黑體" panose="020B0604030504040204" pitchFamily="34" charset="-120"/>
                <a:ea typeface="微軟正黑體" panose="020B0604030504040204" pitchFamily="34" charset="-120"/>
              </a:rPr>
            </a:br>
            <a:r>
              <a:rPr lang="zh-TW" altLang="en-US" sz="1000" dirty="0">
                <a:latin typeface="微軟正黑體" panose="020B0604030504040204" pitchFamily="34" charset="-120"/>
                <a:ea typeface="微軟正黑體" panose="020B0604030504040204" pitchFamily="34" charset="-120"/>
              </a:rPr>
              <a:t>開發工具</a:t>
            </a:r>
          </a:p>
        </p:txBody>
      </p:sp>
      <p:sp>
        <p:nvSpPr>
          <p:cNvPr id="16" name="流程圖: 替代程序 15">
            <a:extLst>
              <a:ext uri="{FF2B5EF4-FFF2-40B4-BE49-F238E27FC236}">
                <a16:creationId xmlns:a16="http://schemas.microsoft.com/office/drawing/2014/main" id="{BFAB4C2D-9F7B-4AFE-15BB-689EA17DBB8B}"/>
              </a:ext>
            </a:extLst>
          </p:cNvPr>
          <p:cNvSpPr/>
          <p:nvPr/>
        </p:nvSpPr>
        <p:spPr>
          <a:xfrm>
            <a:off x="3840704" y="3005123"/>
            <a:ext cx="752754" cy="429492"/>
          </a:xfrm>
          <a:prstGeom prst="flowChartAlternateProcess">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zh-TW" altLang="en-US" sz="1000" dirty="0">
                <a:latin typeface="微軟正黑體" panose="020B0604030504040204" pitchFamily="34" charset="-120"/>
                <a:ea typeface="微軟正黑體" panose="020B0604030504040204" pitchFamily="34" charset="-120"/>
              </a:rPr>
              <a:t>無線傳輸模組</a:t>
            </a:r>
          </a:p>
        </p:txBody>
      </p:sp>
      <p:sp>
        <p:nvSpPr>
          <p:cNvPr id="17" name="流程圖: 替代程序 16">
            <a:extLst>
              <a:ext uri="{FF2B5EF4-FFF2-40B4-BE49-F238E27FC236}">
                <a16:creationId xmlns:a16="http://schemas.microsoft.com/office/drawing/2014/main" id="{CE40FA1A-CEF5-7CCA-1772-C159F8A2792D}"/>
              </a:ext>
            </a:extLst>
          </p:cNvPr>
          <p:cNvSpPr/>
          <p:nvPr/>
        </p:nvSpPr>
        <p:spPr>
          <a:xfrm>
            <a:off x="5095187" y="3009822"/>
            <a:ext cx="734113" cy="429492"/>
          </a:xfrm>
          <a:prstGeom prst="flowChartAlternateProcess">
            <a:avLst/>
          </a:prstGeom>
          <a:solidFill>
            <a:schemeClr val="accent5">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zh-TW" altLang="en-US" sz="1000" dirty="0">
                <a:latin typeface="微軟正黑體" panose="020B0604030504040204" pitchFamily="34" charset="-120"/>
                <a:ea typeface="微軟正黑體" panose="020B0604030504040204" pitchFamily="34" charset="-120"/>
              </a:rPr>
              <a:t>感測元件</a:t>
            </a:r>
          </a:p>
        </p:txBody>
      </p:sp>
      <p:sp>
        <p:nvSpPr>
          <p:cNvPr id="20" name="流程圖: 程序 19">
            <a:extLst>
              <a:ext uri="{FF2B5EF4-FFF2-40B4-BE49-F238E27FC236}">
                <a16:creationId xmlns:a16="http://schemas.microsoft.com/office/drawing/2014/main" id="{267C8A51-BEEA-E3E1-96F8-3CC3746B3667}"/>
              </a:ext>
            </a:extLst>
          </p:cNvPr>
          <p:cNvSpPr/>
          <p:nvPr/>
        </p:nvSpPr>
        <p:spPr>
          <a:xfrm>
            <a:off x="247041" y="1518766"/>
            <a:ext cx="307333" cy="650775"/>
          </a:xfrm>
          <a:prstGeom prst="flowChartProcess">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原因</a:t>
            </a:r>
          </a:p>
        </p:txBody>
      </p:sp>
      <p:sp>
        <p:nvSpPr>
          <p:cNvPr id="21" name="流程圖: 程序 20">
            <a:extLst>
              <a:ext uri="{FF2B5EF4-FFF2-40B4-BE49-F238E27FC236}">
                <a16:creationId xmlns:a16="http://schemas.microsoft.com/office/drawing/2014/main" id="{8F2D9CCD-6479-979C-53B0-E76BC6E04606}"/>
              </a:ext>
            </a:extLst>
          </p:cNvPr>
          <p:cNvSpPr/>
          <p:nvPr/>
        </p:nvSpPr>
        <p:spPr>
          <a:xfrm>
            <a:off x="554375" y="1518425"/>
            <a:ext cx="1029881" cy="216000"/>
          </a:xfrm>
          <a:prstGeom prst="flowChartProcess">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成本低</a:t>
            </a:r>
          </a:p>
        </p:txBody>
      </p:sp>
      <p:sp>
        <p:nvSpPr>
          <p:cNvPr id="22" name="流程圖: 程序 21">
            <a:extLst>
              <a:ext uri="{FF2B5EF4-FFF2-40B4-BE49-F238E27FC236}">
                <a16:creationId xmlns:a16="http://schemas.microsoft.com/office/drawing/2014/main" id="{8E47E543-879F-308D-C8EA-45304798EEDD}"/>
              </a:ext>
            </a:extLst>
          </p:cNvPr>
          <p:cNvSpPr/>
          <p:nvPr/>
        </p:nvSpPr>
        <p:spPr>
          <a:xfrm>
            <a:off x="554375" y="1731707"/>
            <a:ext cx="1029881" cy="216000"/>
          </a:xfrm>
          <a:prstGeom prst="flowChartProcess">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開發效率高</a:t>
            </a:r>
          </a:p>
        </p:txBody>
      </p:sp>
      <p:sp>
        <p:nvSpPr>
          <p:cNvPr id="23" name="流程圖: 程序 22">
            <a:extLst>
              <a:ext uri="{FF2B5EF4-FFF2-40B4-BE49-F238E27FC236}">
                <a16:creationId xmlns:a16="http://schemas.microsoft.com/office/drawing/2014/main" id="{AD2C31EB-9B0E-F269-2D2B-F5C9F718D12A}"/>
              </a:ext>
            </a:extLst>
          </p:cNvPr>
          <p:cNvSpPr/>
          <p:nvPr/>
        </p:nvSpPr>
        <p:spPr>
          <a:xfrm>
            <a:off x="554375" y="1942753"/>
            <a:ext cx="1029881" cy="216000"/>
          </a:xfrm>
          <a:prstGeom prst="flowChartProcess">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耗電量小</a:t>
            </a:r>
          </a:p>
        </p:txBody>
      </p:sp>
      <p:sp>
        <p:nvSpPr>
          <p:cNvPr id="25" name="流程圖: 程序 24">
            <a:extLst>
              <a:ext uri="{FF2B5EF4-FFF2-40B4-BE49-F238E27FC236}">
                <a16:creationId xmlns:a16="http://schemas.microsoft.com/office/drawing/2014/main" id="{A0200336-50E5-6FEE-BA87-3868001D9C23}"/>
              </a:ext>
            </a:extLst>
          </p:cNvPr>
          <p:cNvSpPr/>
          <p:nvPr/>
        </p:nvSpPr>
        <p:spPr>
          <a:xfrm>
            <a:off x="1757960" y="1518766"/>
            <a:ext cx="307333" cy="432937"/>
          </a:xfrm>
          <a:prstGeom prst="flowChartProcess">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特色</a:t>
            </a:r>
          </a:p>
        </p:txBody>
      </p:sp>
      <p:sp>
        <p:nvSpPr>
          <p:cNvPr id="26" name="流程圖: 程序 25">
            <a:extLst>
              <a:ext uri="{FF2B5EF4-FFF2-40B4-BE49-F238E27FC236}">
                <a16:creationId xmlns:a16="http://schemas.microsoft.com/office/drawing/2014/main" id="{7448C7EE-6CD3-7203-8936-A54E859F2992}"/>
              </a:ext>
            </a:extLst>
          </p:cNvPr>
          <p:cNvSpPr/>
          <p:nvPr/>
        </p:nvSpPr>
        <p:spPr>
          <a:xfrm>
            <a:off x="2065294" y="1518425"/>
            <a:ext cx="1312926"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微控制器</a:t>
            </a:r>
          </a:p>
        </p:txBody>
      </p:sp>
      <p:sp>
        <p:nvSpPr>
          <p:cNvPr id="27" name="流程圖: 程序 26">
            <a:extLst>
              <a:ext uri="{FF2B5EF4-FFF2-40B4-BE49-F238E27FC236}">
                <a16:creationId xmlns:a16="http://schemas.microsoft.com/office/drawing/2014/main" id="{ACC9DE5E-4BBC-4451-A30E-EB9C0146E241}"/>
              </a:ext>
            </a:extLst>
          </p:cNvPr>
          <p:cNvSpPr/>
          <p:nvPr/>
        </p:nvSpPr>
        <p:spPr>
          <a:xfrm>
            <a:off x="2065294" y="1735703"/>
            <a:ext cx="1312926"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搭配</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IDE</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1" name="流程圖: 程序 30">
            <a:extLst>
              <a:ext uri="{FF2B5EF4-FFF2-40B4-BE49-F238E27FC236}">
                <a16:creationId xmlns:a16="http://schemas.microsoft.com/office/drawing/2014/main" id="{A766CA7B-6DD5-C033-500E-B5C836D646DC}"/>
              </a:ext>
            </a:extLst>
          </p:cNvPr>
          <p:cNvSpPr/>
          <p:nvPr/>
        </p:nvSpPr>
        <p:spPr>
          <a:xfrm>
            <a:off x="0" y="1293305"/>
            <a:ext cx="2918356" cy="216000"/>
          </a:xfrm>
          <a:prstGeom prst="flowChartProcess">
            <a:avLst/>
          </a:prstGeom>
          <a:gradFill>
            <a:gsLst>
              <a:gs pos="0">
                <a:srgbClr val="92D050"/>
              </a:gs>
              <a:gs pos="38000">
                <a:srgbClr val="D9EFC2">
                  <a:alpha val="54000"/>
                </a:srgbClr>
              </a:gs>
              <a:gs pos="100000">
                <a:schemeClr val="bg1"/>
              </a:gs>
              <a:gs pos="100000">
                <a:schemeClr val="accent1">
                  <a:lumMod val="45000"/>
                  <a:lumOff val="55000"/>
                </a:schemeClr>
              </a:gs>
              <a:gs pos="100000">
                <a:schemeClr val="bg1"/>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a:t>
            </a:r>
            <a:r>
              <a:rPr lang="zh-TW" altLang="en-US"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微控制器</a:t>
            </a:r>
          </a:p>
        </p:txBody>
      </p:sp>
      <p:sp>
        <p:nvSpPr>
          <p:cNvPr id="43" name="流程圖: 程序 42">
            <a:extLst>
              <a:ext uri="{FF2B5EF4-FFF2-40B4-BE49-F238E27FC236}">
                <a16:creationId xmlns:a16="http://schemas.microsoft.com/office/drawing/2014/main" id="{D4B6B50D-1965-C38D-7E92-A543344F1EB3}"/>
              </a:ext>
            </a:extLst>
          </p:cNvPr>
          <p:cNvSpPr/>
          <p:nvPr/>
        </p:nvSpPr>
        <p:spPr>
          <a:xfrm>
            <a:off x="0" y="2682189"/>
            <a:ext cx="2167334" cy="216000"/>
          </a:xfrm>
          <a:prstGeom prst="flowChartProcess">
            <a:avLst/>
          </a:prstGeom>
          <a:gradFill>
            <a:gsLst>
              <a:gs pos="0">
                <a:schemeClr val="accent1">
                  <a:lumMod val="40000"/>
                  <a:lumOff val="60000"/>
                </a:schemeClr>
              </a:gs>
              <a:gs pos="60000">
                <a:schemeClr val="bg1"/>
              </a:gs>
              <a:gs pos="100000">
                <a:schemeClr val="bg1"/>
              </a:gs>
              <a:gs pos="100000">
                <a:schemeClr val="accent1">
                  <a:lumMod val="45000"/>
                  <a:lumOff val="55000"/>
                </a:schemeClr>
              </a:gs>
              <a:gs pos="100000">
                <a:schemeClr val="bg1"/>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u="sng"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en-US" altLang="zh-TW"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PRO S3B</a:t>
            </a:r>
          </a:p>
        </p:txBody>
      </p:sp>
      <p:sp>
        <p:nvSpPr>
          <p:cNvPr id="45" name="流程圖: 程序 44">
            <a:extLst>
              <a:ext uri="{FF2B5EF4-FFF2-40B4-BE49-F238E27FC236}">
                <a16:creationId xmlns:a16="http://schemas.microsoft.com/office/drawing/2014/main" id="{77AD436A-0230-FDD3-C79D-4D7E9B852009}"/>
              </a:ext>
            </a:extLst>
          </p:cNvPr>
          <p:cNvSpPr/>
          <p:nvPr/>
        </p:nvSpPr>
        <p:spPr>
          <a:xfrm>
            <a:off x="-2636575" y="2805252"/>
            <a:ext cx="307333" cy="646086"/>
          </a:xfrm>
          <a:prstGeom prst="flowChartProcess">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特色</a:t>
            </a:r>
          </a:p>
        </p:txBody>
      </p:sp>
      <p:sp>
        <p:nvSpPr>
          <p:cNvPr id="46" name="流程圖: 程序 45">
            <a:extLst>
              <a:ext uri="{FF2B5EF4-FFF2-40B4-BE49-F238E27FC236}">
                <a16:creationId xmlns:a16="http://schemas.microsoft.com/office/drawing/2014/main" id="{45DE8176-D849-0879-CF79-C9F84DBC9385}"/>
              </a:ext>
            </a:extLst>
          </p:cNvPr>
          <p:cNvSpPr/>
          <p:nvPr/>
        </p:nvSpPr>
        <p:spPr>
          <a:xfrm>
            <a:off x="-2329241" y="2804911"/>
            <a:ext cx="1312926" cy="216000"/>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-ZigBee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技術</a:t>
            </a:r>
          </a:p>
        </p:txBody>
      </p:sp>
      <p:sp>
        <p:nvSpPr>
          <p:cNvPr id="47" name="流程圖: 程序 46">
            <a:extLst>
              <a:ext uri="{FF2B5EF4-FFF2-40B4-BE49-F238E27FC236}">
                <a16:creationId xmlns:a16="http://schemas.microsoft.com/office/drawing/2014/main" id="{2307F346-1A31-3EC7-92DD-CEFCCCF0F5B4}"/>
              </a:ext>
            </a:extLst>
          </p:cNvPr>
          <p:cNvSpPr/>
          <p:nvPr/>
        </p:nvSpPr>
        <p:spPr>
          <a:xfrm>
            <a:off x="-2329241" y="3022189"/>
            <a:ext cx="1312926" cy="216000"/>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傳輸距離</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610m</a:t>
            </a:r>
          </a:p>
        </p:txBody>
      </p:sp>
      <p:sp>
        <p:nvSpPr>
          <p:cNvPr id="48" name="流程圖: 程序 47">
            <a:extLst>
              <a:ext uri="{FF2B5EF4-FFF2-40B4-BE49-F238E27FC236}">
                <a16:creationId xmlns:a16="http://schemas.microsoft.com/office/drawing/2014/main" id="{BA5DD276-5215-1307-E48F-4ECC77AFD3D9}"/>
              </a:ext>
            </a:extLst>
          </p:cNvPr>
          <p:cNvSpPr/>
          <p:nvPr/>
        </p:nvSpPr>
        <p:spPr>
          <a:xfrm>
            <a:off x="-2329242" y="3235338"/>
            <a:ext cx="1665514" cy="216000"/>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多應用於無線感測器應用</a:t>
            </a:r>
          </a:p>
        </p:txBody>
      </p:sp>
      <p:sp>
        <p:nvSpPr>
          <p:cNvPr id="49" name="流程圖: 程序 48">
            <a:extLst>
              <a:ext uri="{FF2B5EF4-FFF2-40B4-BE49-F238E27FC236}">
                <a16:creationId xmlns:a16="http://schemas.microsoft.com/office/drawing/2014/main" id="{E994AC4B-76F4-7476-C767-1D351B757BCE}"/>
              </a:ext>
            </a:extLst>
          </p:cNvPr>
          <p:cNvSpPr/>
          <p:nvPr/>
        </p:nvSpPr>
        <p:spPr>
          <a:xfrm>
            <a:off x="194488" y="2933288"/>
            <a:ext cx="307333" cy="646086"/>
          </a:xfrm>
          <a:prstGeom prst="flowChartProcess">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特色</a:t>
            </a:r>
          </a:p>
        </p:txBody>
      </p:sp>
      <p:sp>
        <p:nvSpPr>
          <p:cNvPr id="50" name="流程圖: 程序 49">
            <a:extLst>
              <a:ext uri="{FF2B5EF4-FFF2-40B4-BE49-F238E27FC236}">
                <a16:creationId xmlns:a16="http://schemas.microsoft.com/office/drawing/2014/main" id="{67159567-10F8-1719-0B68-3F55C8A42304}"/>
              </a:ext>
            </a:extLst>
          </p:cNvPr>
          <p:cNvSpPr/>
          <p:nvPr/>
        </p:nvSpPr>
        <p:spPr>
          <a:xfrm>
            <a:off x="501822" y="2932947"/>
            <a:ext cx="1312926" cy="216000"/>
          </a:xfrm>
          <a:prstGeom prst="flowChartProcess">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-ZigBee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技術</a:t>
            </a:r>
          </a:p>
        </p:txBody>
      </p:sp>
      <p:sp>
        <p:nvSpPr>
          <p:cNvPr id="51" name="流程圖: 程序 50">
            <a:extLst>
              <a:ext uri="{FF2B5EF4-FFF2-40B4-BE49-F238E27FC236}">
                <a16:creationId xmlns:a16="http://schemas.microsoft.com/office/drawing/2014/main" id="{73603719-FF22-BF9C-F7CF-825EC8DC7C42}"/>
              </a:ext>
            </a:extLst>
          </p:cNvPr>
          <p:cNvSpPr/>
          <p:nvPr/>
        </p:nvSpPr>
        <p:spPr>
          <a:xfrm>
            <a:off x="501822" y="3150225"/>
            <a:ext cx="1312926" cy="216000"/>
          </a:xfrm>
          <a:prstGeom prst="flowChartProcess">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傳輸距離</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610m</a:t>
            </a:r>
          </a:p>
        </p:txBody>
      </p:sp>
      <p:sp>
        <p:nvSpPr>
          <p:cNvPr id="52" name="流程圖: 程序 51">
            <a:extLst>
              <a:ext uri="{FF2B5EF4-FFF2-40B4-BE49-F238E27FC236}">
                <a16:creationId xmlns:a16="http://schemas.microsoft.com/office/drawing/2014/main" id="{370BF582-9D36-FB40-E993-3D04095E4592}"/>
              </a:ext>
            </a:extLst>
          </p:cNvPr>
          <p:cNvSpPr/>
          <p:nvPr/>
        </p:nvSpPr>
        <p:spPr>
          <a:xfrm>
            <a:off x="501821" y="3363374"/>
            <a:ext cx="1665514" cy="216000"/>
          </a:xfrm>
          <a:prstGeom prst="flowChartProcess">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多應用於無線感測器應用</a:t>
            </a:r>
          </a:p>
        </p:txBody>
      </p:sp>
      <p:pic>
        <p:nvPicPr>
          <p:cNvPr id="12" name="圖片 11">
            <a:extLst>
              <a:ext uri="{FF2B5EF4-FFF2-40B4-BE49-F238E27FC236}">
                <a16:creationId xmlns:a16="http://schemas.microsoft.com/office/drawing/2014/main" id="{C3EEDBA7-AB26-3539-4677-6859215C0CDE}"/>
              </a:ext>
            </a:extLst>
          </p:cNvPr>
          <p:cNvPicPr>
            <a:picLocks noChangeAspect="1"/>
          </p:cNvPicPr>
          <p:nvPr/>
        </p:nvPicPr>
        <p:blipFill rotWithShape="1">
          <a:blip r:embed="rId11"/>
          <a:srcRect l="11600" t="3865" r="3867" b="5879"/>
          <a:stretch/>
        </p:blipFill>
        <p:spPr>
          <a:xfrm>
            <a:off x="2239316" y="2728397"/>
            <a:ext cx="846790" cy="926801"/>
          </a:xfrm>
          <a:prstGeom prst="rect">
            <a:avLst/>
          </a:prstGeom>
        </p:spPr>
      </p:pic>
      <p:sp>
        <p:nvSpPr>
          <p:cNvPr id="53" name="流程圖: 程序 52">
            <a:extLst>
              <a:ext uri="{FF2B5EF4-FFF2-40B4-BE49-F238E27FC236}">
                <a16:creationId xmlns:a16="http://schemas.microsoft.com/office/drawing/2014/main" id="{E09AC53F-9708-6C4B-39B9-FF2B94B63ACD}"/>
              </a:ext>
            </a:extLst>
          </p:cNvPr>
          <p:cNvSpPr/>
          <p:nvPr/>
        </p:nvSpPr>
        <p:spPr>
          <a:xfrm>
            <a:off x="-2687354" y="2559645"/>
            <a:ext cx="1485666"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u="sng"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en-US" altLang="zh-TW"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PRO S3B</a:t>
            </a:r>
          </a:p>
        </p:txBody>
      </p:sp>
      <p:sp>
        <p:nvSpPr>
          <p:cNvPr id="54" name="流程圖: 程序 53">
            <a:extLst>
              <a:ext uri="{FF2B5EF4-FFF2-40B4-BE49-F238E27FC236}">
                <a16:creationId xmlns:a16="http://schemas.microsoft.com/office/drawing/2014/main" id="{5E2D32E4-B110-FC04-427B-EE02D0EF50FC}"/>
              </a:ext>
            </a:extLst>
          </p:cNvPr>
          <p:cNvSpPr/>
          <p:nvPr/>
        </p:nvSpPr>
        <p:spPr>
          <a:xfrm>
            <a:off x="149369" y="4147067"/>
            <a:ext cx="307333" cy="646086"/>
          </a:xfrm>
          <a:prstGeom prst="flowChartProcess">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特色</a:t>
            </a:r>
          </a:p>
        </p:txBody>
      </p:sp>
      <p:sp>
        <p:nvSpPr>
          <p:cNvPr id="55" name="流程圖: 程序 54">
            <a:extLst>
              <a:ext uri="{FF2B5EF4-FFF2-40B4-BE49-F238E27FC236}">
                <a16:creationId xmlns:a16="http://schemas.microsoft.com/office/drawing/2014/main" id="{F70C140A-25BD-9ABE-A7AB-2457016904F9}"/>
              </a:ext>
            </a:extLst>
          </p:cNvPr>
          <p:cNvSpPr/>
          <p:nvPr/>
        </p:nvSpPr>
        <p:spPr>
          <a:xfrm>
            <a:off x="456703" y="4146726"/>
            <a:ext cx="2388096" cy="216000"/>
          </a:xfrm>
          <a:prstGeom prst="flowChartProcess">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屬</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LTE-M</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技術，低功耗長距離</a:t>
            </a:r>
          </a:p>
        </p:txBody>
      </p:sp>
      <p:sp>
        <p:nvSpPr>
          <p:cNvPr id="56" name="流程圖: 程序 55">
            <a:extLst>
              <a:ext uri="{FF2B5EF4-FFF2-40B4-BE49-F238E27FC236}">
                <a16:creationId xmlns:a16="http://schemas.microsoft.com/office/drawing/2014/main" id="{97288E69-2E1B-C1DE-7F9D-6D1E5E0D2F77}"/>
              </a:ext>
            </a:extLst>
          </p:cNvPr>
          <p:cNvSpPr/>
          <p:nvPr/>
        </p:nvSpPr>
        <p:spPr>
          <a:xfrm>
            <a:off x="456702" y="4364004"/>
            <a:ext cx="2388097" cy="213149"/>
          </a:xfrm>
          <a:prstGeom prst="flowChartProcess">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傳輸速度快</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(1Mbps)</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、低延遲</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(15ms)</a:t>
            </a:r>
          </a:p>
        </p:txBody>
      </p:sp>
      <p:sp>
        <p:nvSpPr>
          <p:cNvPr id="57" name="流程圖: 程序 56">
            <a:extLst>
              <a:ext uri="{FF2B5EF4-FFF2-40B4-BE49-F238E27FC236}">
                <a16:creationId xmlns:a16="http://schemas.microsoft.com/office/drawing/2014/main" id="{FD40CEDE-2AD1-917B-7C3F-F7D81CB08A92}"/>
              </a:ext>
            </a:extLst>
          </p:cNvPr>
          <p:cNvSpPr/>
          <p:nvPr/>
        </p:nvSpPr>
        <p:spPr>
          <a:xfrm>
            <a:off x="456702" y="4577153"/>
            <a:ext cx="1665514" cy="216000"/>
          </a:xfrm>
          <a:prstGeom prst="flowChartProcess">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不需設置中繼站</a:t>
            </a:r>
          </a:p>
        </p:txBody>
      </p:sp>
      <p:sp>
        <p:nvSpPr>
          <p:cNvPr id="58" name="流程圖: 程序 57">
            <a:extLst>
              <a:ext uri="{FF2B5EF4-FFF2-40B4-BE49-F238E27FC236}">
                <a16:creationId xmlns:a16="http://schemas.microsoft.com/office/drawing/2014/main" id="{3823DFD8-C190-6234-87E6-96DAD555994C}"/>
              </a:ext>
            </a:extLst>
          </p:cNvPr>
          <p:cNvSpPr/>
          <p:nvPr/>
        </p:nvSpPr>
        <p:spPr>
          <a:xfrm>
            <a:off x="0" y="3901460"/>
            <a:ext cx="2645664" cy="216000"/>
          </a:xfrm>
          <a:prstGeom prst="flowChartProcess">
            <a:avLst/>
          </a:prstGeom>
          <a:gradFill>
            <a:gsLst>
              <a:gs pos="0">
                <a:schemeClr val="accent1">
                  <a:lumMod val="40000"/>
                  <a:lumOff val="60000"/>
                </a:schemeClr>
              </a:gs>
              <a:gs pos="85000">
                <a:schemeClr val="bg1"/>
              </a:gs>
              <a:gs pos="100000">
                <a:schemeClr val="bg1"/>
              </a:gs>
              <a:gs pos="100000">
                <a:schemeClr val="accent1">
                  <a:lumMod val="45000"/>
                  <a:lumOff val="55000"/>
                </a:schemeClr>
              </a:gs>
              <a:gs pos="100000">
                <a:schemeClr val="bg1"/>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r>
              <a:rPr lang="zh-TW" altLang="en-US"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模組 </a:t>
            </a:r>
            <a:endParaRPr lang="en-US" altLang="zh-TW"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13" name="圖片 12">
            <a:extLst>
              <a:ext uri="{FF2B5EF4-FFF2-40B4-BE49-F238E27FC236}">
                <a16:creationId xmlns:a16="http://schemas.microsoft.com/office/drawing/2014/main" id="{EDA135D4-BCF5-3A8E-8E24-1797BFEF85FF}"/>
              </a:ext>
            </a:extLst>
          </p:cNvPr>
          <p:cNvPicPr>
            <a:picLocks noChangeAspect="1"/>
          </p:cNvPicPr>
          <p:nvPr/>
        </p:nvPicPr>
        <p:blipFill>
          <a:blip r:embed="rId12"/>
          <a:stretch>
            <a:fillRect/>
          </a:stretch>
        </p:blipFill>
        <p:spPr>
          <a:xfrm>
            <a:off x="2720852" y="3907692"/>
            <a:ext cx="1249237" cy="1050640"/>
          </a:xfrm>
          <a:prstGeom prst="rect">
            <a:avLst/>
          </a:prstGeom>
        </p:spPr>
      </p:pic>
      <p:pic>
        <p:nvPicPr>
          <p:cNvPr id="59" name="圖片 58">
            <a:extLst>
              <a:ext uri="{FF2B5EF4-FFF2-40B4-BE49-F238E27FC236}">
                <a16:creationId xmlns:a16="http://schemas.microsoft.com/office/drawing/2014/main" id="{A0B3DE95-F781-3EB2-6E68-8B4743858A59}"/>
              </a:ext>
            </a:extLst>
          </p:cNvPr>
          <p:cNvPicPr>
            <a:picLocks noChangeAspect="1"/>
          </p:cNvPicPr>
          <p:nvPr/>
        </p:nvPicPr>
        <p:blipFill>
          <a:blip r:embed="rId13"/>
          <a:stretch>
            <a:fillRect/>
          </a:stretch>
        </p:blipFill>
        <p:spPr>
          <a:xfrm>
            <a:off x="5816595" y="1266428"/>
            <a:ext cx="1218536" cy="970487"/>
          </a:xfrm>
          <a:prstGeom prst="rect">
            <a:avLst/>
          </a:prstGeom>
        </p:spPr>
      </p:pic>
      <p:sp>
        <p:nvSpPr>
          <p:cNvPr id="60" name="流程圖: 程序 59">
            <a:extLst>
              <a:ext uri="{FF2B5EF4-FFF2-40B4-BE49-F238E27FC236}">
                <a16:creationId xmlns:a16="http://schemas.microsoft.com/office/drawing/2014/main" id="{334A07EE-33E9-D12B-CF9A-4AD77215DD0A}"/>
              </a:ext>
            </a:extLst>
          </p:cNvPr>
          <p:cNvSpPr/>
          <p:nvPr/>
        </p:nvSpPr>
        <p:spPr>
          <a:xfrm>
            <a:off x="7102702" y="1484047"/>
            <a:ext cx="307333" cy="646086"/>
          </a:xfrm>
          <a:prstGeom prst="flowChartProcess">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特色</a:t>
            </a:r>
          </a:p>
        </p:txBody>
      </p:sp>
      <p:sp>
        <p:nvSpPr>
          <p:cNvPr id="61" name="流程圖: 程序 60">
            <a:extLst>
              <a:ext uri="{FF2B5EF4-FFF2-40B4-BE49-F238E27FC236}">
                <a16:creationId xmlns:a16="http://schemas.microsoft.com/office/drawing/2014/main" id="{EDC6E651-5940-1ED5-A9E2-540B945D5B52}"/>
              </a:ext>
            </a:extLst>
          </p:cNvPr>
          <p:cNvSpPr/>
          <p:nvPr/>
        </p:nvSpPr>
        <p:spPr>
          <a:xfrm>
            <a:off x="7410035" y="1702607"/>
            <a:ext cx="1665512"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量測範圍 </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±2 ~±16g</a:t>
            </a:r>
          </a:p>
        </p:txBody>
      </p:sp>
      <p:sp>
        <p:nvSpPr>
          <p:cNvPr id="62" name="流程圖: 程序 61">
            <a:extLst>
              <a:ext uri="{FF2B5EF4-FFF2-40B4-BE49-F238E27FC236}">
                <a16:creationId xmlns:a16="http://schemas.microsoft.com/office/drawing/2014/main" id="{3071B8B1-8FD2-6614-6B98-94E4DF9EE8C7}"/>
              </a:ext>
            </a:extLst>
          </p:cNvPr>
          <p:cNvSpPr/>
          <p:nvPr/>
        </p:nvSpPr>
        <p:spPr>
          <a:xfrm>
            <a:off x="7410035" y="1919885"/>
            <a:ext cx="1665512" cy="213149"/>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數值輸出 </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0</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±32768</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4" name="流程圖: 程序 63">
            <a:extLst>
              <a:ext uri="{FF2B5EF4-FFF2-40B4-BE49-F238E27FC236}">
                <a16:creationId xmlns:a16="http://schemas.microsoft.com/office/drawing/2014/main" id="{69D96307-662D-40F3-E813-E3AAEE840414}"/>
              </a:ext>
            </a:extLst>
          </p:cNvPr>
          <p:cNvSpPr/>
          <p:nvPr/>
        </p:nvSpPr>
        <p:spPr>
          <a:xfrm>
            <a:off x="7102702" y="1224959"/>
            <a:ext cx="1835558" cy="211848"/>
          </a:xfrm>
          <a:prstGeom prst="flowChartProcess">
            <a:avLst/>
          </a:prstGeom>
          <a:gradFill>
            <a:gsLst>
              <a:gs pos="0">
                <a:schemeClr val="accent6">
                  <a:lumMod val="40000"/>
                  <a:lumOff val="60000"/>
                </a:schemeClr>
              </a:gs>
              <a:gs pos="60000">
                <a:schemeClr val="bg1"/>
              </a:gs>
              <a:gs pos="100000">
                <a:schemeClr val="bg1"/>
              </a:gs>
              <a:gs pos="100000">
                <a:schemeClr val="accent1">
                  <a:lumMod val="45000"/>
                  <a:lumOff val="55000"/>
                </a:schemeClr>
              </a:gs>
              <a:gs pos="100000">
                <a:schemeClr val="bg1"/>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MPU6050</a:t>
            </a:r>
            <a:r>
              <a:rPr lang="zh-TW" altLang="en-US"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65" name="矩形 64">
            <a:extLst>
              <a:ext uri="{FF2B5EF4-FFF2-40B4-BE49-F238E27FC236}">
                <a16:creationId xmlns:a16="http://schemas.microsoft.com/office/drawing/2014/main" id="{784603C3-F449-84AE-01E6-93B8366B4F1D}"/>
              </a:ext>
            </a:extLst>
          </p:cNvPr>
          <p:cNvSpPr/>
          <p:nvPr/>
        </p:nvSpPr>
        <p:spPr>
          <a:xfrm>
            <a:off x="13035234" y="5793258"/>
            <a:ext cx="2602955" cy="31043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560FBF7E-438A-AFF3-1EE7-7E51974AB407}"/>
              </a:ext>
            </a:extLst>
          </p:cNvPr>
          <p:cNvSpPr/>
          <p:nvPr/>
        </p:nvSpPr>
        <p:spPr>
          <a:xfrm>
            <a:off x="10218507" y="5793258"/>
            <a:ext cx="2591025" cy="3624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98486BCB-7BF8-9157-F6F7-6A66ED64E4BA}"/>
              </a:ext>
            </a:extLst>
          </p:cNvPr>
          <p:cNvSpPr/>
          <p:nvPr/>
        </p:nvSpPr>
        <p:spPr>
          <a:xfrm>
            <a:off x="6995328" y="5793258"/>
            <a:ext cx="2997476" cy="3624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8" name="圖片 67">
            <a:extLst>
              <a:ext uri="{FF2B5EF4-FFF2-40B4-BE49-F238E27FC236}">
                <a16:creationId xmlns:a16="http://schemas.microsoft.com/office/drawing/2014/main" id="{05112393-C882-02FC-898D-C8DF068E6987}"/>
              </a:ext>
            </a:extLst>
          </p:cNvPr>
          <p:cNvPicPr>
            <a:picLocks noChangeAspect="1"/>
          </p:cNvPicPr>
          <p:nvPr/>
        </p:nvPicPr>
        <p:blipFill>
          <a:blip r:embed="rId13"/>
          <a:stretch>
            <a:fillRect/>
          </a:stretch>
        </p:blipFill>
        <p:spPr>
          <a:xfrm>
            <a:off x="7130869" y="7465841"/>
            <a:ext cx="2172790" cy="1730491"/>
          </a:xfrm>
          <a:prstGeom prst="rect">
            <a:avLst/>
          </a:prstGeom>
        </p:spPr>
      </p:pic>
      <p:sp>
        <p:nvSpPr>
          <p:cNvPr id="69" name="Google Shape;237;p16">
            <a:extLst>
              <a:ext uri="{FF2B5EF4-FFF2-40B4-BE49-F238E27FC236}">
                <a16:creationId xmlns:a16="http://schemas.microsoft.com/office/drawing/2014/main" id="{C5D87C1F-0BB9-4503-2B2F-C05459E0F9B4}"/>
              </a:ext>
            </a:extLst>
          </p:cNvPr>
          <p:cNvSpPr txBox="1">
            <a:spLocks/>
          </p:cNvSpPr>
          <p:nvPr/>
        </p:nvSpPr>
        <p:spPr>
          <a:xfrm>
            <a:off x="6995329" y="5744229"/>
            <a:ext cx="2645836" cy="17142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MPU6050</a:t>
            </a:r>
            <a:r>
              <a:rPr lang="zh-TW" altLang="en-US" u="sng" dirty="0"/>
              <a:t>加速度計</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sz="1600" dirty="0"/>
              <a:t>量測範圍 </a:t>
            </a:r>
            <a:r>
              <a:rPr lang="en-US" altLang="zh-TW" sz="1600" dirty="0"/>
              <a:t>±2</a:t>
            </a:r>
            <a:r>
              <a:rPr lang="zh-TW" altLang="en-US" sz="1600" dirty="0"/>
              <a:t> </a:t>
            </a:r>
            <a:r>
              <a:rPr lang="en-US" altLang="zh-TW" sz="1600" dirty="0"/>
              <a:t>~±16g</a:t>
            </a:r>
          </a:p>
          <a:p>
            <a:pPr marL="342900" indent="-342900">
              <a:buSzPct val="100000"/>
              <a:buFont typeface="+mj-lt"/>
              <a:buAutoNum type="arabicParenR"/>
            </a:pPr>
            <a:r>
              <a:rPr lang="en-US" altLang="zh-TW" sz="1600" dirty="0"/>
              <a:t>32767 = 4g</a:t>
            </a:r>
          </a:p>
          <a:p>
            <a:pPr marL="342900" indent="-342900">
              <a:buSzPct val="100000"/>
              <a:buFont typeface="+mj-lt"/>
              <a:buAutoNum type="arabicParenR"/>
            </a:pPr>
            <a:endParaRPr lang="en-US" altLang="zh-TW" dirty="0"/>
          </a:p>
        </p:txBody>
      </p:sp>
      <p:pic>
        <p:nvPicPr>
          <p:cNvPr id="70" name="圖片 69">
            <a:extLst>
              <a:ext uri="{FF2B5EF4-FFF2-40B4-BE49-F238E27FC236}">
                <a16:creationId xmlns:a16="http://schemas.microsoft.com/office/drawing/2014/main" id="{202B4AAD-3907-E47B-101B-31153C06D68A}"/>
              </a:ext>
            </a:extLst>
          </p:cNvPr>
          <p:cNvPicPr>
            <a:picLocks noChangeAspect="1"/>
          </p:cNvPicPr>
          <p:nvPr/>
        </p:nvPicPr>
        <p:blipFill>
          <a:blip r:embed="rId3"/>
          <a:stretch>
            <a:fillRect/>
          </a:stretch>
        </p:blipFill>
        <p:spPr>
          <a:xfrm>
            <a:off x="10218508" y="7465841"/>
            <a:ext cx="2591025" cy="1944793"/>
          </a:xfrm>
          <a:prstGeom prst="rect">
            <a:avLst/>
          </a:prstGeom>
        </p:spPr>
      </p:pic>
      <p:sp>
        <p:nvSpPr>
          <p:cNvPr id="71" name="Google Shape;237;p16">
            <a:extLst>
              <a:ext uri="{FF2B5EF4-FFF2-40B4-BE49-F238E27FC236}">
                <a16:creationId xmlns:a16="http://schemas.microsoft.com/office/drawing/2014/main" id="{02C086B4-D960-D974-9161-8CB6145A0CF3}"/>
              </a:ext>
            </a:extLst>
          </p:cNvPr>
          <p:cNvSpPr txBox="1">
            <a:spLocks/>
          </p:cNvSpPr>
          <p:nvPr/>
        </p:nvSpPr>
        <p:spPr>
          <a:xfrm>
            <a:off x="10218507" y="5732336"/>
            <a:ext cx="2591026" cy="17261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KSM133</a:t>
            </a:r>
            <a:r>
              <a:rPr lang="zh-TW" altLang="en-US" u="sng" dirty="0"/>
              <a:t>重量感測器</a:t>
            </a:r>
            <a:endParaRPr lang="en-US" altLang="zh-TW" u="sng" dirty="0"/>
          </a:p>
          <a:p>
            <a:pPr marL="0" indent="0">
              <a:buFont typeface="Roboto Condensed Light"/>
              <a:buNone/>
            </a:pPr>
            <a:r>
              <a:rPr lang="zh-TW" altLang="en-US" b="1" dirty="0"/>
              <a:t>特色</a:t>
            </a:r>
          </a:p>
          <a:p>
            <a:pPr marL="342900" indent="-342900">
              <a:buSzPct val="100000"/>
              <a:buFont typeface="+mj-lt"/>
              <a:buAutoNum type="arabicParenR"/>
            </a:pPr>
            <a:r>
              <a:rPr lang="zh-TW" altLang="en-US" sz="1600" dirty="0"/>
              <a:t>最大量測</a:t>
            </a:r>
            <a:r>
              <a:rPr lang="en-US" altLang="zh-TW" sz="1600" dirty="0"/>
              <a:t>200kg</a:t>
            </a:r>
          </a:p>
          <a:p>
            <a:pPr marL="342900" indent="-342900">
              <a:buSzPct val="100000"/>
              <a:buFont typeface="+mj-lt"/>
              <a:buAutoNum type="arabicParenR"/>
            </a:pPr>
            <a:r>
              <a:rPr lang="zh-TW" altLang="en-US" sz="1600" dirty="0"/>
              <a:t>承壓板提供反力面</a:t>
            </a:r>
            <a:endParaRPr lang="en-US" altLang="zh-TW" sz="1600" dirty="0"/>
          </a:p>
          <a:p>
            <a:pPr marL="0" indent="0">
              <a:buSzPct val="100000"/>
              <a:buNone/>
            </a:pPr>
            <a:r>
              <a:rPr lang="zh-TW" altLang="en-US" sz="1600" dirty="0"/>
              <a:t>量測動態橫向阻力</a:t>
            </a:r>
            <a:endParaRPr lang="en-US" altLang="zh-TW" sz="1600" dirty="0"/>
          </a:p>
        </p:txBody>
      </p:sp>
      <p:sp>
        <p:nvSpPr>
          <p:cNvPr id="72" name="Google Shape;237;p16">
            <a:extLst>
              <a:ext uri="{FF2B5EF4-FFF2-40B4-BE49-F238E27FC236}">
                <a16:creationId xmlns:a16="http://schemas.microsoft.com/office/drawing/2014/main" id="{DEBBBB07-CAB1-3334-EA45-BA06AA0955A4}"/>
              </a:ext>
            </a:extLst>
          </p:cNvPr>
          <p:cNvSpPr txBox="1">
            <a:spLocks/>
          </p:cNvSpPr>
          <p:nvPr/>
        </p:nvSpPr>
        <p:spPr>
          <a:xfrm>
            <a:off x="13035235" y="5732336"/>
            <a:ext cx="2591026" cy="17261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BF350-3AA </a:t>
            </a:r>
            <a:r>
              <a:rPr lang="zh-TW" altLang="en-US" u="sng" dirty="0"/>
              <a:t>應變計</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sz="1600" dirty="0"/>
              <a:t>極限應變</a:t>
            </a:r>
            <a:r>
              <a:rPr lang="en-US" altLang="zh-TW" sz="1600" dirty="0"/>
              <a:t>:2%</a:t>
            </a:r>
          </a:p>
          <a:p>
            <a:pPr marL="342900" indent="-342900">
              <a:buSzPct val="100000"/>
              <a:buFont typeface="+mj-lt"/>
              <a:buAutoNum type="arabicParenR"/>
            </a:pPr>
            <a:r>
              <a:rPr lang="zh-TW" altLang="en-US" sz="1600" dirty="0"/>
              <a:t>黏貼簡便</a:t>
            </a:r>
            <a:endParaRPr lang="en-US" altLang="zh-TW" sz="1600" dirty="0"/>
          </a:p>
          <a:p>
            <a:pPr marL="0" indent="0">
              <a:buSzPct val="100000"/>
              <a:buNone/>
            </a:pPr>
            <a:r>
              <a:rPr lang="zh-TW" altLang="en-US" sz="1600" dirty="0"/>
              <a:t>量測應變</a:t>
            </a:r>
            <a:endParaRPr lang="en-US" altLang="zh-TW" dirty="0"/>
          </a:p>
        </p:txBody>
      </p:sp>
      <p:pic>
        <p:nvPicPr>
          <p:cNvPr id="73" name="圖片 72" descr="一張含有 電路, 電子用品 的圖片&#10;&#10;自動產生的描述">
            <a:extLst>
              <a:ext uri="{FF2B5EF4-FFF2-40B4-BE49-F238E27FC236}">
                <a16:creationId xmlns:a16="http://schemas.microsoft.com/office/drawing/2014/main" id="{E290EA1B-7A59-1A86-A2D0-4CAE10C0977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r="7187"/>
          <a:stretch/>
        </p:blipFill>
        <p:spPr>
          <a:xfrm>
            <a:off x="13035236" y="7461691"/>
            <a:ext cx="2602954" cy="1435871"/>
          </a:xfrm>
          <a:prstGeom prst="rect">
            <a:avLst/>
          </a:prstGeom>
        </p:spPr>
      </p:pic>
      <p:sp>
        <p:nvSpPr>
          <p:cNvPr id="76" name="流程圖: 程序 75">
            <a:extLst>
              <a:ext uri="{FF2B5EF4-FFF2-40B4-BE49-F238E27FC236}">
                <a16:creationId xmlns:a16="http://schemas.microsoft.com/office/drawing/2014/main" id="{D5EB42C1-7501-9625-6CF5-1136A6ED1D3C}"/>
              </a:ext>
            </a:extLst>
          </p:cNvPr>
          <p:cNvSpPr/>
          <p:nvPr/>
        </p:nvSpPr>
        <p:spPr>
          <a:xfrm>
            <a:off x="7410035" y="1486607"/>
            <a:ext cx="1665512"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成本低</a:t>
            </a:r>
            <a:endPar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8" name="流程圖: 程序 77">
            <a:extLst>
              <a:ext uri="{FF2B5EF4-FFF2-40B4-BE49-F238E27FC236}">
                <a16:creationId xmlns:a16="http://schemas.microsoft.com/office/drawing/2014/main" id="{554F1B4D-3B55-85C6-1FB3-59499978B4C1}"/>
              </a:ext>
            </a:extLst>
          </p:cNvPr>
          <p:cNvSpPr/>
          <p:nvPr/>
        </p:nvSpPr>
        <p:spPr>
          <a:xfrm>
            <a:off x="7401538" y="2895524"/>
            <a:ext cx="307333" cy="434560"/>
          </a:xfrm>
          <a:prstGeom prst="flowChartProcess">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特色</a:t>
            </a:r>
          </a:p>
        </p:txBody>
      </p:sp>
      <p:sp>
        <p:nvSpPr>
          <p:cNvPr id="79" name="流程圖: 程序 78">
            <a:extLst>
              <a:ext uri="{FF2B5EF4-FFF2-40B4-BE49-F238E27FC236}">
                <a16:creationId xmlns:a16="http://schemas.microsoft.com/office/drawing/2014/main" id="{79C4CB90-191C-EA8E-2CFB-D4DFF73F70EA}"/>
              </a:ext>
            </a:extLst>
          </p:cNvPr>
          <p:cNvSpPr/>
          <p:nvPr/>
        </p:nvSpPr>
        <p:spPr>
          <a:xfrm>
            <a:off x="7708871" y="3114084"/>
            <a:ext cx="1665512"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承壓板提供反力面</a:t>
            </a:r>
          </a:p>
        </p:txBody>
      </p:sp>
      <p:sp>
        <p:nvSpPr>
          <p:cNvPr id="81" name="流程圖: 程序 80">
            <a:extLst>
              <a:ext uri="{FF2B5EF4-FFF2-40B4-BE49-F238E27FC236}">
                <a16:creationId xmlns:a16="http://schemas.microsoft.com/office/drawing/2014/main" id="{60F3656A-90EC-1F4B-E33E-5BA70C277312}"/>
              </a:ext>
            </a:extLst>
          </p:cNvPr>
          <p:cNvSpPr/>
          <p:nvPr/>
        </p:nvSpPr>
        <p:spPr>
          <a:xfrm>
            <a:off x="7401538" y="2655058"/>
            <a:ext cx="1742462" cy="216000"/>
          </a:xfrm>
          <a:prstGeom prst="flowChartProcess">
            <a:avLst/>
          </a:prstGeom>
          <a:gradFill>
            <a:gsLst>
              <a:gs pos="0">
                <a:schemeClr val="accent6">
                  <a:lumMod val="40000"/>
                  <a:lumOff val="60000"/>
                </a:schemeClr>
              </a:gs>
              <a:gs pos="60000">
                <a:schemeClr val="bg1"/>
              </a:gs>
              <a:gs pos="100000">
                <a:schemeClr val="bg1"/>
              </a:gs>
              <a:gs pos="100000">
                <a:schemeClr val="accent1">
                  <a:lumMod val="45000"/>
                  <a:lumOff val="55000"/>
                </a:schemeClr>
              </a:gs>
              <a:gs pos="100000">
                <a:schemeClr val="bg1"/>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KSM133</a:t>
            </a:r>
            <a:r>
              <a:rPr lang="zh-TW" altLang="en-US"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82" name="流程圖: 程序 81">
            <a:extLst>
              <a:ext uri="{FF2B5EF4-FFF2-40B4-BE49-F238E27FC236}">
                <a16:creationId xmlns:a16="http://schemas.microsoft.com/office/drawing/2014/main" id="{96D1DDE7-DF1F-1169-9A42-4094C3E7FDEE}"/>
              </a:ext>
            </a:extLst>
          </p:cNvPr>
          <p:cNvSpPr/>
          <p:nvPr/>
        </p:nvSpPr>
        <p:spPr>
          <a:xfrm>
            <a:off x="7708871" y="2898084"/>
            <a:ext cx="1665512"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量測範圍 </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200kg</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83" name="圖片 82" descr="一張含有 電路, 電子用品 的圖片&#10;&#10;自動產生的描述">
            <a:extLst>
              <a:ext uri="{FF2B5EF4-FFF2-40B4-BE49-F238E27FC236}">
                <a16:creationId xmlns:a16="http://schemas.microsoft.com/office/drawing/2014/main" id="{64EE5B33-A404-1C2B-A7D5-5A9DC2333B9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15227" r="11604"/>
          <a:stretch/>
        </p:blipFill>
        <p:spPr>
          <a:xfrm>
            <a:off x="6995328" y="3879502"/>
            <a:ext cx="1567304" cy="769550"/>
          </a:xfrm>
          <a:prstGeom prst="rect">
            <a:avLst/>
          </a:prstGeom>
        </p:spPr>
      </p:pic>
      <p:sp>
        <p:nvSpPr>
          <p:cNvPr id="84" name="流程圖: 程序 83">
            <a:extLst>
              <a:ext uri="{FF2B5EF4-FFF2-40B4-BE49-F238E27FC236}">
                <a16:creationId xmlns:a16="http://schemas.microsoft.com/office/drawing/2014/main" id="{08391050-CAD0-39D3-A513-E758059BCEE8}"/>
              </a:ext>
            </a:extLst>
          </p:cNvPr>
          <p:cNvSpPr/>
          <p:nvPr/>
        </p:nvSpPr>
        <p:spPr>
          <a:xfrm>
            <a:off x="5428691" y="4042883"/>
            <a:ext cx="307333" cy="646086"/>
          </a:xfrm>
          <a:prstGeom prst="flowChartProcess">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特色</a:t>
            </a:r>
          </a:p>
        </p:txBody>
      </p:sp>
      <p:sp>
        <p:nvSpPr>
          <p:cNvPr id="85" name="流程圖: 程序 84">
            <a:extLst>
              <a:ext uri="{FF2B5EF4-FFF2-40B4-BE49-F238E27FC236}">
                <a16:creationId xmlns:a16="http://schemas.microsoft.com/office/drawing/2014/main" id="{130519BA-02DA-37DD-40EB-4406ADF6496D}"/>
              </a:ext>
            </a:extLst>
          </p:cNvPr>
          <p:cNvSpPr/>
          <p:nvPr/>
        </p:nvSpPr>
        <p:spPr>
          <a:xfrm>
            <a:off x="5736025" y="4042542"/>
            <a:ext cx="1312926"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黏貼簡便</a:t>
            </a:r>
          </a:p>
        </p:txBody>
      </p:sp>
      <p:sp>
        <p:nvSpPr>
          <p:cNvPr id="86" name="流程圖: 程序 85">
            <a:extLst>
              <a:ext uri="{FF2B5EF4-FFF2-40B4-BE49-F238E27FC236}">
                <a16:creationId xmlns:a16="http://schemas.microsoft.com/office/drawing/2014/main" id="{B3C9EFF6-A65C-7268-A495-FCB359C6E257}"/>
              </a:ext>
            </a:extLst>
          </p:cNvPr>
          <p:cNvSpPr/>
          <p:nvPr/>
        </p:nvSpPr>
        <p:spPr>
          <a:xfrm>
            <a:off x="5736025" y="4259820"/>
            <a:ext cx="1312926"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極限應變</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:2%</a:t>
            </a:r>
          </a:p>
        </p:txBody>
      </p:sp>
      <p:sp>
        <p:nvSpPr>
          <p:cNvPr id="87" name="流程圖: 程序 86">
            <a:extLst>
              <a:ext uri="{FF2B5EF4-FFF2-40B4-BE49-F238E27FC236}">
                <a16:creationId xmlns:a16="http://schemas.microsoft.com/office/drawing/2014/main" id="{693E932A-B7AF-8EDD-BB80-35E54AC316E4}"/>
              </a:ext>
            </a:extLst>
          </p:cNvPr>
          <p:cNvSpPr/>
          <p:nvPr/>
        </p:nvSpPr>
        <p:spPr>
          <a:xfrm>
            <a:off x="5736024" y="4472969"/>
            <a:ext cx="1665514" cy="216000"/>
          </a:xfrm>
          <a:prstGeom prst="flowChartProces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數值輸出 </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0</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1023</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8" name="流程圖: 程序 87">
            <a:extLst>
              <a:ext uri="{FF2B5EF4-FFF2-40B4-BE49-F238E27FC236}">
                <a16:creationId xmlns:a16="http://schemas.microsoft.com/office/drawing/2014/main" id="{D0B1FABA-21EF-D7E9-51B2-5ACC9484EBA7}"/>
              </a:ext>
            </a:extLst>
          </p:cNvPr>
          <p:cNvSpPr/>
          <p:nvPr/>
        </p:nvSpPr>
        <p:spPr>
          <a:xfrm>
            <a:off x="5428691" y="3788402"/>
            <a:ext cx="1485666" cy="216000"/>
          </a:xfrm>
          <a:prstGeom prst="flowChartProcess">
            <a:avLst/>
          </a:prstGeom>
          <a:gradFill>
            <a:gsLst>
              <a:gs pos="0">
                <a:schemeClr val="accent6">
                  <a:lumMod val="40000"/>
                  <a:lumOff val="60000"/>
                </a:schemeClr>
              </a:gs>
              <a:gs pos="60000">
                <a:schemeClr val="bg1"/>
              </a:gs>
              <a:gs pos="100000">
                <a:schemeClr val="bg1"/>
              </a:gs>
              <a:gs pos="100000">
                <a:schemeClr val="accent1">
                  <a:lumMod val="45000"/>
                  <a:lumOff val="55000"/>
                </a:schemeClr>
              </a:gs>
              <a:gs pos="100000">
                <a:schemeClr val="bg1"/>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BF350-3AA </a:t>
            </a:r>
            <a:r>
              <a:rPr lang="zh-TW" altLang="en-US" sz="1200" u="sng"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Tree>
    <p:extLst>
      <p:ext uri="{BB962C8B-B14F-4D97-AF65-F5344CB8AC3E}">
        <p14:creationId xmlns:p14="http://schemas.microsoft.com/office/powerpoint/2010/main" val="314077789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12618</TotalTime>
  <Words>4077</Words>
  <Application>Microsoft Office PowerPoint</Application>
  <PresentationFormat>如螢幕大小 (16:9)</PresentationFormat>
  <Paragraphs>924</Paragraphs>
  <Slides>38</Slides>
  <Notes>38</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38</vt:i4>
      </vt:variant>
    </vt:vector>
  </HeadingPairs>
  <TitlesOfParts>
    <vt:vector size="48" baseType="lpstr">
      <vt:lpstr>Arvo</vt:lpstr>
      <vt:lpstr>微軟正黑體</vt:lpstr>
      <vt:lpstr>新細明體</vt:lpstr>
      <vt:lpstr>標楷體</vt:lpstr>
      <vt:lpstr>Arial</vt:lpstr>
      <vt:lpstr>Cambria Math</vt:lpstr>
      <vt:lpstr>Roboto Condensed</vt:lpstr>
      <vt:lpstr>Roboto Condensed Light</vt:lpstr>
      <vt:lpstr>Times New Roman</vt:lpstr>
      <vt:lpstr>Salerio template</vt:lpstr>
      <vt:lpstr>結合Arduino與Unity應用於軌道監測之可行性評估 Feasibility of Railway Monitoring Application by Integrating Arduino and Unity</vt:lpstr>
      <vt:lpstr>大綱</vt:lpstr>
      <vt:lpstr>緒論</vt:lpstr>
      <vt:lpstr>動機與目的</vt:lpstr>
      <vt:lpstr>方法與流程</vt:lpstr>
      <vt:lpstr>文獻回顧</vt:lpstr>
      <vt:lpstr>小結</vt:lpstr>
      <vt:lpstr>Arduino監測模組建置</vt:lpstr>
      <vt:lpstr>開發工具介紹</vt:lpstr>
      <vt:lpstr>開發工具介紹-Arduino</vt:lpstr>
      <vt:lpstr>開發工具介紹-感測元件</vt:lpstr>
      <vt:lpstr>開發工具介紹-無線傳輸模組</vt:lpstr>
      <vt:lpstr>作業流程</vt:lpstr>
      <vt:lpstr>整合製作-XBee模組 組織架構圖</vt:lpstr>
      <vt:lpstr>整合製作-Cat M1模組組織架構圖</vt:lpstr>
      <vt:lpstr>現地安裝</vt:lpstr>
      <vt:lpstr>無線傳輸與數據接收</vt:lpstr>
      <vt:lpstr>成本估算</vt:lpstr>
      <vt:lpstr>建置Unity互動平台</vt:lpstr>
      <vt:lpstr>使用軟體介紹</vt:lpstr>
      <vt:lpstr>平台建模流程</vt:lpstr>
      <vt:lpstr>建置軌道模型</vt:lpstr>
      <vt:lpstr>平台介面規劃</vt:lpstr>
      <vt:lpstr>平台介面與腳本</vt:lpstr>
      <vt:lpstr>監測成果與互動平台應用</vt:lpstr>
      <vt:lpstr>說明項目</vt:lpstr>
      <vt:lpstr>車種數據特性</vt:lpstr>
      <vt:lpstr>車種數據特性</vt:lpstr>
      <vt:lpstr>數值合理性探討</vt:lpstr>
      <vt:lpstr>狀態趨勢分析</vt:lpstr>
      <vt:lpstr>狀態趨勢分析</vt:lpstr>
      <vt:lpstr>Unity互動平台…..</vt:lpstr>
      <vt:lpstr>PowerPoint 簡報</vt:lpstr>
      <vt:lpstr>狀態註記</vt:lpstr>
      <vt:lpstr>結論與建議</vt:lpstr>
      <vt:lpstr>結論與建議</vt:lpstr>
      <vt:lpstr>結論與建議</vt:lpstr>
      <vt:lpstr>簡報結束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軌道養護資訊模型之初探 A Preliminary Study of Railway Information Modeling for Maintenance</dc:title>
  <cp:lastModifiedBy>張寶騌 CHANG,PAO-TSUNG</cp:lastModifiedBy>
  <cp:revision>659</cp:revision>
  <dcterms:modified xsi:type="dcterms:W3CDTF">2022-07-13T13:07:23Z</dcterms:modified>
</cp:coreProperties>
</file>